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2" r:id="rId2"/>
    <p:sldMasterId id="2147483716" r:id="rId3"/>
    <p:sldMasterId id="2147483728" r:id="rId4"/>
  </p:sldMasterIdLst>
  <p:notesMasterIdLst>
    <p:notesMasterId r:id="rId30"/>
  </p:notesMasterIdLst>
  <p:sldIdLst>
    <p:sldId id="414" r:id="rId5"/>
    <p:sldId id="295" r:id="rId6"/>
    <p:sldId id="296" r:id="rId7"/>
    <p:sldId id="292" r:id="rId8"/>
    <p:sldId id="380" r:id="rId9"/>
    <p:sldId id="299" r:id="rId10"/>
    <p:sldId id="274" r:id="rId11"/>
    <p:sldId id="348" r:id="rId12"/>
    <p:sldId id="356" r:id="rId13"/>
    <p:sldId id="318" r:id="rId14"/>
    <p:sldId id="381" r:id="rId15"/>
    <p:sldId id="275" r:id="rId16"/>
    <p:sldId id="276" r:id="rId17"/>
    <p:sldId id="359" r:id="rId18"/>
    <p:sldId id="277" r:id="rId19"/>
    <p:sldId id="285" r:id="rId20"/>
    <p:sldId id="286" r:id="rId21"/>
    <p:sldId id="345" r:id="rId22"/>
    <p:sldId id="346" r:id="rId23"/>
    <p:sldId id="347" r:id="rId24"/>
    <p:sldId id="418" r:id="rId25"/>
    <p:sldId id="397" r:id="rId26"/>
    <p:sldId id="302" r:id="rId27"/>
    <p:sldId id="408" r:id="rId28"/>
    <p:sldId id="41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CDC"/>
    <a:srgbClr val="E5E5E5"/>
    <a:srgbClr val="FF9900"/>
    <a:srgbClr val="00CC00"/>
    <a:srgbClr val="66FF66"/>
    <a:srgbClr val="66FFFF"/>
    <a:srgbClr val="CCFFFF"/>
    <a:srgbClr val="CC00CC"/>
    <a:srgbClr val="6600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50251" autoAdjust="0"/>
  </p:normalViewPr>
  <p:slideViewPr>
    <p:cSldViewPr snapToGrid="0">
      <p:cViewPr varScale="1">
        <p:scale>
          <a:sx n="58" d="100"/>
          <a:sy n="58" d="100"/>
        </p:scale>
        <p:origin x="216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D62A01-C80A-4196-BBA8-5B83A3DCA36C}"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US"/>
        </a:p>
      </dgm:t>
    </dgm:pt>
    <dgm:pt modelId="{57A900A7-34C1-4C62-B2F7-A8688CD67148}">
      <dgm:prSet phldrT="[Text]"/>
      <dgm:spPr/>
      <dgm:t>
        <a:bodyPr/>
        <a:lstStyle/>
        <a:p>
          <a:r>
            <a:rPr lang="en-US" dirty="0"/>
            <a:t>Grieving Child</a:t>
          </a:r>
        </a:p>
      </dgm:t>
    </dgm:pt>
    <dgm:pt modelId="{3B8C298B-07C4-44FA-8C49-CB3DAC664E24}" type="parTrans" cxnId="{119A145B-7235-4C35-BE5D-4672B02A9124}">
      <dgm:prSet/>
      <dgm:spPr/>
      <dgm:t>
        <a:bodyPr/>
        <a:lstStyle/>
        <a:p>
          <a:endParaRPr lang="en-US"/>
        </a:p>
      </dgm:t>
    </dgm:pt>
    <dgm:pt modelId="{200EED05-C92F-48B3-B350-B0019E489A88}" type="sibTrans" cxnId="{119A145B-7235-4C35-BE5D-4672B02A9124}">
      <dgm:prSet/>
      <dgm:spPr/>
      <dgm:t>
        <a:bodyPr/>
        <a:lstStyle/>
        <a:p>
          <a:endParaRPr lang="en-US"/>
        </a:p>
      </dgm:t>
    </dgm:pt>
    <dgm:pt modelId="{188738FD-0CF7-44EF-954B-27BB98C573A9}">
      <dgm:prSet phldrT="[Text]"/>
      <dgm:spPr>
        <a:solidFill>
          <a:srgbClr val="C00000"/>
        </a:solidFill>
      </dgm:spPr>
      <dgm:t>
        <a:bodyPr/>
        <a:lstStyle/>
        <a:p>
          <a:r>
            <a:rPr lang="en-US" dirty="0"/>
            <a:t>Nurse </a:t>
          </a:r>
        </a:p>
      </dgm:t>
    </dgm:pt>
    <dgm:pt modelId="{E2C4F482-BFBC-4657-ABFD-B0241A816ADE}" type="parTrans" cxnId="{427E7260-453C-4E38-B422-DB9729F00E28}">
      <dgm:prSet/>
      <dgm:spPr/>
      <dgm:t>
        <a:bodyPr/>
        <a:lstStyle/>
        <a:p>
          <a:endParaRPr lang="en-US"/>
        </a:p>
      </dgm:t>
    </dgm:pt>
    <dgm:pt modelId="{855A7D35-FAD6-4841-8F0C-86E962BD0CBB}" type="sibTrans" cxnId="{427E7260-453C-4E38-B422-DB9729F00E28}">
      <dgm:prSet/>
      <dgm:spPr/>
      <dgm:t>
        <a:bodyPr/>
        <a:lstStyle/>
        <a:p>
          <a:endParaRPr lang="en-US"/>
        </a:p>
      </dgm:t>
    </dgm:pt>
    <dgm:pt modelId="{CFC86F15-FCCE-42DE-ADF3-2F1967A0D18F}">
      <dgm:prSet phldrT="[Text]"/>
      <dgm:spPr>
        <a:solidFill>
          <a:srgbClr val="7030A0"/>
        </a:solidFill>
      </dgm:spPr>
      <dgm:t>
        <a:bodyPr/>
        <a:lstStyle/>
        <a:p>
          <a:r>
            <a:rPr lang="en-US" dirty="0"/>
            <a:t>Teacher</a:t>
          </a:r>
        </a:p>
      </dgm:t>
    </dgm:pt>
    <dgm:pt modelId="{18E7B70D-7488-4479-B0ED-88A9B0FAA363}" type="parTrans" cxnId="{31B7EC20-33C8-431A-8A4B-5A372A1F9A28}">
      <dgm:prSet/>
      <dgm:spPr/>
      <dgm:t>
        <a:bodyPr/>
        <a:lstStyle/>
        <a:p>
          <a:endParaRPr lang="en-US"/>
        </a:p>
      </dgm:t>
    </dgm:pt>
    <dgm:pt modelId="{99BEA4EA-6467-4410-9B5E-B38222AA9862}" type="sibTrans" cxnId="{31B7EC20-33C8-431A-8A4B-5A372A1F9A28}">
      <dgm:prSet/>
      <dgm:spPr/>
      <dgm:t>
        <a:bodyPr/>
        <a:lstStyle/>
        <a:p>
          <a:endParaRPr lang="en-US"/>
        </a:p>
      </dgm:t>
    </dgm:pt>
    <dgm:pt modelId="{CD6B02F9-8855-455E-B10B-34E7722C3D7C}">
      <dgm:prSet phldrT="[Text]"/>
      <dgm:spPr>
        <a:solidFill>
          <a:schemeClr val="accent2">
            <a:lumMod val="75000"/>
          </a:schemeClr>
        </a:solidFill>
      </dgm:spPr>
      <dgm:t>
        <a:bodyPr/>
        <a:lstStyle/>
        <a:p>
          <a:r>
            <a:rPr lang="en-US" dirty="0"/>
            <a:t>Social Worker</a:t>
          </a:r>
        </a:p>
      </dgm:t>
    </dgm:pt>
    <dgm:pt modelId="{83C89BEF-2DC3-4FBE-9E0C-5DF7CF9930C4}" type="parTrans" cxnId="{0C4B8562-8243-4333-8E52-C9DE509D7B21}">
      <dgm:prSet/>
      <dgm:spPr/>
      <dgm:t>
        <a:bodyPr/>
        <a:lstStyle/>
        <a:p>
          <a:endParaRPr lang="en-US"/>
        </a:p>
      </dgm:t>
    </dgm:pt>
    <dgm:pt modelId="{DF05E45B-BB01-4B74-8455-BC1EE81992AA}" type="sibTrans" cxnId="{0C4B8562-8243-4333-8E52-C9DE509D7B21}">
      <dgm:prSet/>
      <dgm:spPr/>
      <dgm:t>
        <a:bodyPr/>
        <a:lstStyle/>
        <a:p>
          <a:endParaRPr lang="en-US"/>
        </a:p>
      </dgm:t>
    </dgm:pt>
    <dgm:pt modelId="{4D9D5D83-1DE0-4E74-9C7F-475E59058204}">
      <dgm:prSet phldrT="[Text]"/>
      <dgm:spPr>
        <a:solidFill>
          <a:srgbClr val="00B050"/>
        </a:solidFill>
      </dgm:spPr>
      <dgm:t>
        <a:bodyPr/>
        <a:lstStyle/>
        <a:p>
          <a:r>
            <a:rPr lang="en-US" dirty="0"/>
            <a:t>Administrator </a:t>
          </a:r>
        </a:p>
      </dgm:t>
    </dgm:pt>
    <dgm:pt modelId="{4BD6DC2F-DDC5-4FF0-8A91-C7DB4EA566C2}" type="parTrans" cxnId="{2FA6DEBD-0E94-4811-B247-085B6161B0C9}">
      <dgm:prSet/>
      <dgm:spPr/>
      <dgm:t>
        <a:bodyPr/>
        <a:lstStyle/>
        <a:p>
          <a:endParaRPr lang="en-US"/>
        </a:p>
      </dgm:t>
    </dgm:pt>
    <dgm:pt modelId="{7E6266D5-9727-447E-AA21-CF17AC13A2AF}" type="sibTrans" cxnId="{2FA6DEBD-0E94-4811-B247-085B6161B0C9}">
      <dgm:prSet/>
      <dgm:spPr/>
      <dgm:t>
        <a:bodyPr/>
        <a:lstStyle/>
        <a:p>
          <a:endParaRPr lang="en-US"/>
        </a:p>
      </dgm:t>
    </dgm:pt>
    <dgm:pt modelId="{2178259A-1562-4AF1-973E-8C12DD11C374}">
      <dgm:prSet phldrT="[Text]"/>
      <dgm:spPr>
        <a:solidFill>
          <a:srgbClr val="002060"/>
        </a:solidFill>
      </dgm:spPr>
      <dgm:t>
        <a:bodyPr/>
        <a:lstStyle/>
        <a:p>
          <a:r>
            <a:rPr lang="en-US" dirty="0"/>
            <a:t>Psychologist</a:t>
          </a:r>
        </a:p>
      </dgm:t>
    </dgm:pt>
    <dgm:pt modelId="{591E3E59-66F4-4933-8F9D-1D12749C2C45}" type="parTrans" cxnId="{3A842D73-8342-4154-A048-180393E5FB9F}">
      <dgm:prSet/>
      <dgm:spPr/>
      <dgm:t>
        <a:bodyPr/>
        <a:lstStyle/>
        <a:p>
          <a:endParaRPr lang="en-US"/>
        </a:p>
      </dgm:t>
    </dgm:pt>
    <dgm:pt modelId="{6D6160D3-E7B6-4ABD-8065-8912E6D24F5E}" type="sibTrans" cxnId="{3A842D73-8342-4154-A048-180393E5FB9F}">
      <dgm:prSet/>
      <dgm:spPr/>
      <dgm:t>
        <a:bodyPr/>
        <a:lstStyle/>
        <a:p>
          <a:endParaRPr lang="en-US"/>
        </a:p>
      </dgm:t>
    </dgm:pt>
    <dgm:pt modelId="{BA927088-1331-438D-A6FC-FE1AD78F9B36}">
      <dgm:prSet phldrT="[Text]"/>
      <dgm:spPr>
        <a:solidFill>
          <a:srgbClr val="663300"/>
        </a:solidFill>
      </dgm:spPr>
      <dgm:t>
        <a:bodyPr/>
        <a:lstStyle/>
        <a:p>
          <a:r>
            <a:rPr lang="en-US" dirty="0"/>
            <a:t>Counselor</a:t>
          </a:r>
        </a:p>
      </dgm:t>
    </dgm:pt>
    <dgm:pt modelId="{48D2AA4F-C2AA-4E91-922E-72134BB0009F}" type="parTrans" cxnId="{9B12F251-776F-4019-9514-E892CDF091F1}">
      <dgm:prSet/>
      <dgm:spPr/>
      <dgm:t>
        <a:bodyPr/>
        <a:lstStyle/>
        <a:p>
          <a:endParaRPr lang="en-US"/>
        </a:p>
      </dgm:t>
    </dgm:pt>
    <dgm:pt modelId="{8FEA7224-C647-4A49-937F-0CBF678244CD}" type="sibTrans" cxnId="{9B12F251-776F-4019-9514-E892CDF091F1}">
      <dgm:prSet/>
      <dgm:spPr/>
      <dgm:t>
        <a:bodyPr/>
        <a:lstStyle/>
        <a:p>
          <a:endParaRPr lang="en-US"/>
        </a:p>
      </dgm:t>
    </dgm:pt>
    <dgm:pt modelId="{CC151A2D-65B6-41DC-873B-3F5CF492B18F}" type="pres">
      <dgm:prSet presAssocID="{51D62A01-C80A-4196-BBA8-5B83A3DCA36C}" presName="Name0" presStyleCnt="0">
        <dgm:presLayoutVars>
          <dgm:chMax val="1"/>
          <dgm:dir/>
          <dgm:animLvl val="ctr"/>
          <dgm:resizeHandles val="exact"/>
        </dgm:presLayoutVars>
      </dgm:prSet>
      <dgm:spPr/>
      <dgm:t>
        <a:bodyPr/>
        <a:lstStyle/>
        <a:p>
          <a:endParaRPr lang="en-US"/>
        </a:p>
      </dgm:t>
    </dgm:pt>
    <dgm:pt modelId="{9EE40E9B-B517-4B7B-BD4C-E5A59BDDF26B}" type="pres">
      <dgm:prSet presAssocID="{57A900A7-34C1-4C62-B2F7-A8688CD67148}" presName="centerShape" presStyleLbl="node0" presStyleIdx="0" presStyleCnt="1"/>
      <dgm:spPr/>
      <dgm:t>
        <a:bodyPr/>
        <a:lstStyle/>
        <a:p>
          <a:endParaRPr lang="en-US"/>
        </a:p>
      </dgm:t>
    </dgm:pt>
    <dgm:pt modelId="{4AA75841-2583-4348-8A92-989DB7FC479C}" type="pres">
      <dgm:prSet presAssocID="{188738FD-0CF7-44EF-954B-27BB98C573A9}" presName="node" presStyleLbl="node1" presStyleIdx="0" presStyleCnt="6">
        <dgm:presLayoutVars>
          <dgm:bulletEnabled val="1"/>
        </dgm:presLayoutVars>
      </dgm:prSet>
      <dgm:spPr/>
      <dgm:t>
        <a:bodyPr/>
        <a:lstStyle/>
        <a:p>
          <a:endParaRPr lang="en-US"/>
        </a:p>
      </dgm:t>
    </dgm:pt>
    <dgm:pt modelId="{E7F91788-4749-476F-AD34-7DB6F636F170}" type="pres">
      <dgm:prSet presAssocID="{188738FD-0CF7-44EF-954B-27BB98C573A9}" presName="dummy" presStyleCnt="0"/>
      <dgm:spPr/>
    </dgm:pt>
    <dgm:pt modelId="{CA459CF3-0FD8-4D47-A7F7-5F6B5D036EBE}" type="pres">
      <dgm:prSet presAssocID="{855A7D35-FAD6-4841-8F0C-86E962BD0CBB}" presName="sibTrans" presStyleLbl="sibTrans2D1" presStyleIdx="0" presStyleCnt="6"/>
      <dgm:spPr/>
      <dgm:t>
        <a:bodyPr/>
        <a:lstStyle/>
        <a:p>
          <a:endParaRPr lang="en-US"/>
        </a:p>
      </dgm:t>
    </dgm:pt>
    <dgm:pt modelId="{3EEFF42D-B0DF-4CF0-AFDF-001BAFB57503}" type="pres">
      <dgm:prSet presAssocID="{CFC86F15-FCCE-42DE-ADF3-2F1967A0D18F}" presName="node" presStyleLbl="node1" presStyleIdx="1" presStyleCnt="6">
        <dgm:presLayoutVars>
          <dgm:bulletEnabled val="1"/>
        </dgm:presLayoutVars>
      </dgm:prSet>
      <dgm:spPr/>
      <dgm:t>
        <a:bodyPr/>
        <a:lstStyle/>
        <a:p>
          <a:endParaRPr lang="en-US"/>
        </a:p>
      </dgm:t>
    </dgm:pt>
    <dgm:pt modelId="{282BA29D-D9D4-4710-8BDC-9AA5B91BC0DF}" type="pres">
      <dgm:prSet presAssocID="{CFC86F15-FCCE-42DE-ADF3-2F1967A0D18F}" presName="dummy" presStyleCnt="0"/>
      <dgm:spPr/>
    </dgm:pt>
    <dgm:pt modelId="{BC9CA848-2711-45CE-91BA-1BC7C92F24CD}" type="pres">
      <dgm:prSet presAssocID="{99BEA4EA-6467-4410-9B5E-B38222AA9862}" presName="sibTrans" presStyleLbl="sibTrans2D1" presStyleIdx="1" presStyleCnt="6"/>
      <dgm:spPr/>
      <dgm:t>
        <a:bodyPr/>
        <a:lstStyle/>
        <a:p>
          <a:endParaRPr lang="en-US"/>
        </a:p>
      </dgm:t>
    </dgm:pt>
    <dgm:pt modelId="{C4053F9C-F0EA-428A-8954-6842641AEEFD}" type="pres">
      <dgm:prSet presAssocID="{CD6B02F9-8855-455E-B10B-34E7722C3D7C}" presName="node" presStyleLbl="node1" presStyleIdx="2" presStyleCnt="6">
        <dgm:presLayoutVars>
          <dgm:bulletEnabled val="1"/>
        </dgm:presLayoutVars>
      </dgm:prSet>
      <dgm:spPr/>
      <dgm:t>
        <a:bodyPr/>
        <a:lstStyle/>
        <a:p>
          <a:endParaRPr lang="en-US"/>
        </a:p>
      </dgm:t>
    </dgm:pt>
    <dgm:pt modelId="{41C8384D-3A25-474D-BBC5-C1ED76A7BE30}" type="pres">
      <dgm:prSet presAssocID="{CD6B02F9-8855-455E-B10B-34E7722C3D7C}" presName="dummy" presStyleCnt="0"/>
      <dgm:spPr/>
    </dgm:pt>
    <dgm:pt modelId="{D2403FE6-DAD9-4B82-8DF0-1523F8FD3651}" type="pres">
      <dgm:prSet presAssocID="{DF05E45B-BB01-4B74-8455-BC1EE81992AA}" presName="sibTrans" presStyleLbl="sibTrans2D1" presStyleIdx="2" presStyleCnt="6"/>
      <dgm:spPr/>
      <dgm:t>
        <a:bodyPr/>
        <a:lstStyle/>
        <a:p>
          <a:endParaRPr lang="en-US"/>
        </a:p>
      </dgm:t>
    </dgm:pt>
    <dgm:pt modelId="{2BA57056-1E65-47A1-8389-8195578B0DB7}" type="pres">
      <dgm:prSet presAssocID="{4D9D5D83-1DE0-4E74-9C7F-475E59058204}" presName="node" presStyleLbl="node1" presStyleIdx="3" presStyleCnt="6">
        <dgm:presLayoutVars>
          <dgm:bulletEnabled val="1"/>
        </dgm:presLayoutVars>
      </dgm:prSet>
      <dgm:spPr/>
      <dgm:t>
        <a:bodyPr/>
        <a:lstStyle/>
        <a:p>
          <a:endParaRPr lang="en-US"/>
        </a:p>
      </dgm:t>
    </dgm:pt>
    <dgm:pt modelId="{F3B10571-495E-40D5-984D-CCE4B464F5CA}" type="pres">
      <dgm:prSet presAssocID="{4D9D5D83-1DE0-4E74-9C7F-475E59058204}" presName="dummy" presStyleCnt="0"/>
      <dgm:spPr/>
    </dgm:pt>
    <dgm:pt modelId="{17FA03AE-FFF7-4DBB-9E90-081574187AFC}" type="pres">
      <dgm:prSet presAssocID="{7E6266D5-9727-447E-AA21-CF17AC13A2AF}" presName="sibTrans" presStyleLbl="sibTrans2D1" presStyleIdx="3" presStyleCnt="6"/>
      <dgm:spPr/>
      <dgm:t>
        <a:bodyPr/>
        <a:lstStyle/>
        <a:p>
          <a:endParaRPr lang="en-US"/>
        </a:p>
      </dgm:t>
    </dgm:pt>
    <dgm:pt modelId="{C64730F5-0373-497B-824A-985A5819806F}" type="pres">
      <dgm:prSet presAssocID="{2178259A-1562-4AF1-973E-8C12DD11C374}" presName="node" presStyleLbl="node1" presStyleIdx="4" presStyleCnt="6">
        <dgm:presLayoutVars>
          <dgm:bulletEnabled val="1"/>
        </dgm:presLayoutVars>
      </dgm:prSet>
      <dgm:spPr/>
      <dgm:t>
        <a:bodyPr/>
        <a:lstStyle/>
        <a:p>
          <a:endParaRPr lang="en-US"/>
        </a:p>
      </dgm:t>
    </dgm:pt>
    <dgm:pt modelId="{DA8678BF-4710-495D-875B-6F717EC0BD62}" type="pres">
      <dgm:prSet presAssocID="{2178259A-1562-4AF1-973E-8C12DD11C374}" presName="dummy" presStyleCnt="0"/>
      <dgm:spPr/>
    </dgm:pt>
    <dgm:pt modelId="{EF5C150E-B113-477E-AB56-66396B6AC059}" type="pres">
      <dgm:prSet presAssocID="{6D6160D3-E7B6-4ABD-8065-8912E6D24F5E}" presName="sibTrans" presStyleLbl="sibTrans2D1" presStyleIdx="4" presStyleCnt="6"/>
      <dgm:spPr/>
      <dgm:t>
        <a:bodyPr/>
        <a:lstStyle/>
        <a:p>
          <a:endParaRPr lang="en-US"/>
        </a:p>
      </dgm:t>
    </dgm:pt>
    <dgm:pt modelId="{88E7F98B-616C-4E43-9BD9-61EA62244F5E}" type="pres">
      <dgm:prSet presAssocID="{BA927088-1331-438D-A6FC-FE1AD78F9B36}" presName="node" presStyleLbl="node1" presStyleIdx="5" presStyleCnt="6">
        <dgm:presLayoutVars>
          <dgm:bulletEnabled val="1"/>
        </dgm:presLayoutVars>
      </dgm:prSet>
      <dgm:spPr/>
      <dgm:t>
        <a:bodyPr/>
        <a:lstStyle/>
        <a:p>
          <a:endParaRPr lang="en-US"/>
        </a:p>
      </dgm:t>
    </dgm:pt>
    <dgm:pt modelId="{5A3F717B-DED7-4C0D-95AF-492ECFA66798}" type="pres">
      <dgm:prSet presAssocID="{BA927088-1331-438D-A6FC-FE1AD78F9B36}" presName="dummy" presStyleCnt="0"/>
      <dgm:spPr/>
    </dgm:pt>
    <dgm:pt modelId="{60C8AE3E-67EC-4BE3-B966-28BE815DBDB6}" type="pres">
      <dgm:prSet presAssocID="{8FEA7224-C647-4A49-937F-0CBF678244CD}" presName="sibTrans" presStyleLbl="sibTrans2D1" presStyleIdx="5" presStyleCnt="6"/>
      <dgm:spPr/>
      <dgm:t>
        <a:bodyPr/>
        <a:lstStyle/>
        <a:p>
          <a:endParaRPr lang="en-US"/>
        </a:p>
      </dgm:t>
    </dgm:pt>
  </dgm:ptLst>
  <dgm:cxnLst>
    <dgm:cxn modelId="{3A842D73-8342-4154-A048-180393E5FB9F}" srcId="{57A900A7-34C1-4C62-B2F7-A8688CD67148}" destId="{2178259A-1562-4AF1-973E-8C12DD11C374}" srcOrd="4" destOrd="0" parTransId="{591E3E59-66F4-4933-8F9D-1D12749C2C45}" sibTransId="{6D6160D3-E7B6-4ABD-8065-8912E6D24F5E}"/>
    <dgm:cxn modelId="{716FE91D-320B-4D9E-9A8B-D8704BE0C3C1}" type="presOf" srcId="{6D6160D3-E7B6-4ABD-8065-8912E6D24F5E}" destId="{EF5C150E-B113-477E-AB56-66396B6AC059}" srcOrd="0" destOrd="0" presId="urn:microsoft.com/office/officeart/2005/8/layout/radial6"/>
    <dgm:cxn modelId="{26AFB0B2-09E7-4B9D-BC52-11876AC5912E}" type="presOf" srcId="{188738FD-0CF7-44EF-954B-27BB98C573A9}" destId="{4AA75841-2583-4348-8A92-989DB7FC479C}" srcOrd="0" destOrd="0" presId="urn:microsoft.com/office/officeart/2005/8/layout/radial6"/>
    <dgm:cxn modelId="{02727512-4528-4D07-A0B4-CA0D68BE4D51}" type="presOf" srcId="{DF05E45B-BB01-4B74-8455-BC1EE81992AA}" destId="{D2403FE6-DAD9-4B82-8DF0-1523F8FD3651}" srcOrd="0" destOrd="0" presId="urn:microsoft.com/office/officeart/2005/8/layout/radial6"/>
    <dgm:cxn modelId="{9618C481-22F8-459E-BD99-4F4220A1763E}" type="presOf" srcId="{57A900A7-34C1-4C62-B2F7-A8688CD67148}" destId="{9EE40E9B-B517-4B7B-BD4C-E5A59BDDF26B}" srcOrd="0" destOrd="0" presId="urn:microsoft.com/office/officeart/2005/8/layout/radial6"/>
    <dgm:cxn modelId="{F10CE8A4-38AA-40FB-9E46-1995BCD18D90}" type="presOf" srcId="{CD6B02F9-8855-455E-B10B-34E7722C3D7C}" destId="{C4053F9C-F0EA-428A-8954-6842641AEEFD}" srcOrd="0" destOrd="0" presId="urn:microsoft.com/office/officeart/2005/8/layout/radial6"/>
    <dgm:cxn modelId="{119A145B-7235-4C35-BE5D-4672B02A9124}" srcId="{51D62A01-C80A-4196-BBA8-5B83A3DCA36C}" destId="{57A900A7-34C1-4C62-B2F7-A8688CD67148}" srcOrd="0" destOrd="0" parTransId="{3B8C298B-07C4-44FA-8C49-CB3DAC664E24}" sibTransId="{200EED05-C92F-48B3-B350-B0019E489A88}"/>
    <dgm:cxn modelId="{427E7260-453C-4E38-B422-DB9729F00E28}" srcId="{57A900A7-34C1-4C62-B2F7-A8688CD67148}" destId="{188738FD-0CF7-44EF-954B-27BB98C573A9}" srcOrd="0" destOrd="0" parTransId="{E2C4F482-BFBC-4657-ABFD-B0241A816ADE}" sibTransId="{855A7D35-FAD6-4841-8F0C-86E962BD0CBB}"/>
    <dgm:cxn modelId="{9B12F251-776F-4019-9514-E892CDF091F1}" srcId="{57A900A7-34C1-4C62-B2F7-A8688CD67148}" destId="{BA927088-1331-438D-A6FC-FE1AD78F9B36}" srcOrd="5" destOrd="0" parTransId="{48D2AA4F-C2AA-4E91-922E-72134BB0009F}" sibTransId="{8FEA7224-C647-4A49-937F-0CBF678244CD}"/>
    <dgm:cxn modelId="{25A41C93-3286-4514-9206-A8C7208D0009}" type="presOf" srcId="{99BEA4EA-6467-4410-9B5E-B38222AA9862}" destId="{BC9CA848-2711-45CE-91BA-1BC7C92F24CD}" srcOrd="0" destOrd="0" presId="urn:microsoft.com/office/officeart/2005/8/layout/radial6"/>
    <dgm:cxn modelId="{01EEFD0D-DA0A-42BA-8BCD-5AE97D9FE786}" type="presOf" srcId="{CFC86F15-FCCE-42DE-ADF3-2F1967A0D18F}" destId="{3EEFF42D-B0DF-4CF0-AFDF-001BAFB57503}" srcOrd="0" destOrd="0" presId="urn:microsoft.com/office/officeart/2005/8/layout/radial6"/>
    <dgm:cxn modelId="{A8B262F9-D933-4FBF-B763-775509E6A566}" type="presOf" srcId="{2178259A-1562-4AF1-973E-8C12DD11C374}" destId="{C64730F5-0373-497B-824A-985A5819806F}" srcOrd="0" destOrd="0" presId="urn:microsoft.com/office/officeart/2005/8/layout/radial6"/>
    <dgm:cxn modelId="{12C4CA32-6FFD-40C7-8C95-8688CE08B334}" type="presOf" srcId="{4D9D5D83-1DE0-4E74-9C7F-475E59058204}" destId="{2BA57056-1E65-47A1-8389-8195578B0DB7}" srcOrd="0" destOrd="0" presId="urn:microsoft.com/office/officeart/2005/8/layout/radial6"/>
    <dgm:cxn modelId="{31B7EC20-33C8-431A-8A4B-5A372A1F9A28}" srcId="{57A900A7-34C1-4C62-B2F7-A8688CD67148}" destId="{CFC86F15-FCCE-42DE-ADF3-2F1967A0D18F}" srcOrd="1" destOrd="0" parTransId="{18E7B70D-7488-4479-B0ED-88A9B0FAA363}" sibTransId="{99BEA4EA-6467-4410-9B5E-B38222AA9862}"/>
    <dgm:cxn modelId="{D77EE216-3EC7-43F3-B00B-03244931ED20}" type="presOf" srcId="{7E6266D5-9727-447E-AA21-CF17AC13A2AF}" destId="{17FA03AE-FFF7-4DBB-9E90-081574187AFC}" srcOrd="0" destOrd="0" presId="urn:microsoft.com/office/officeart/2005/8/layout/radial6"/>
    <dgm:cxn modelId="{FE102662-C221-4B62-9F14-7A8AAD055DFC}" type="presOf" srcId="{855A7D35-FAD6-4841-8F0C-86E962BD0CBB}" destId="{CA459CF3-0FD8-4D47-A7F7-5F6B5D036EBE}" srcOrd="0" destOrd="0" presId="urn:microsoft.com/office/officeart/2005/8/layout/radial6"/>
    <dgm:cxn modelId="{34EF8B48-A046-4BA1-913A-6D6E0C186990}" type="presOf" srcId="{51D62A01-C80A-4196-BBA8-5B83A3DCA36C}" destId="{CC151A2D-65B6-41DC-873B-3F5CF492B18F}" srcOrd="0" destOrd="0" presId="urn:microsoft.com/office/officeart/2005/8/layout/radial6"/>
    <dgm:cxn modelId="{2FA6DEBD-0E94-4811-B247-085B6161B0C9}" srcId="{57A900A7-34C1-4C62-B2F7-A8688CD67148}" destId="{4D9D5D83-1DE0-4E74-9C7F-475E59058204}" srcOrd="3" destOrd="0" parTransId="{4BD6DC2F-DDC5-4FF0-8A91-C7DB4EA566C2}" sibTransId="{7E6266D5-9727-447E-AA21-CF17AC13A2AF}"/>
    <dgm:cxn modelId="{F8F00EE3-6BD0-426B-9EF9-DD286721924B}" type="presOf" srcId="{BA927088-1331-438D-A6FC-FE1AD78F9B36}" destId="{88E7F98B-616C-4E43-9BD9-61EA62244F5E}" srcOrd="0" destOrd="0" presId="urn:microsoft.com/office/officeart/2005/8/layout/radial6"/>
    <dgm:cxn modelId="{0C4B8562-8243-4333-8E52-C9DE509D7B21}" srcId="{57A900A7-34C1-4C62-B2F7-A8688CD67148}" destId="{CD6B02F9-8855-455E-B10B-34E7722C3D7C}" srcOrd="2" destOrd="0" parTransId="{83C89BEF-2DC3-4FBE-9E0C-5DF7CF9930C4}" sibTransId="{DF05E45B-BB01-4B74-8455-BC1EE81992AA}"/>
    <dgm:cxn modelId="{4B0981AB-0BB5-4B58-B1DA-4EB28483EBD7}" type="presOf" srcId="{8FEA7224-C647-4A49-937F-0CBF678244CD}" destId="{60C8AE3E-67EC-4BE3-B966-28BE815DBDB6}" srcOrd="0" destOrd="0" presId="urn:microsoft.com/office/officeart/2005/8/layout/radial6"/>
    <dgm:cxn modelId="{71763084-2EAF-40D3-9250-489F5A1394C0}" type="presParOf" srcId="{CC151A2D-65B6-41DC-873B-3F5CF492B18F}" destId="{9EE40E9B-B517-4B7B-BD4C-E5A59BDDF26B}" srcOrd="0" destOrd="0" presId="urn:microsoft.com/office/officeart/2005/8/layout/radial6"/>
    <dgm:cxn modelId="{4A0D42FA-2F0A-40A9-AC55-1B500FD37FDB}" type="presParOf" srcId="{CC151A2D-65B6-41DC-873B-3F5CF492B18F}" destId="{4AA75841-2583-4348-8A92-989DB7FC479C}" srcOrd="1" destOrd="0" presId="urn:microsoft.com/office/officeart/2005/8/layout/radial6"/>
    <dgm:cxn modelId="{88D461D5-A3AB-4AFC-BD80-F4F76D286EFF}" type="presParOf" srcId="{CC151A2D-65B6-41DC-873B-3F5CF492B18F}" destId="{E7F91788-4749-476F-AD34-7DB6F636F170}" srcOrd="2" destOrd="0" presId="urn:microsoft.com/office/officeart/2005/8/layout/radial6"/>
    <dgm:cxn modelId="{461918A1-A5C7-4F85-BFFB-DA1320ED58CF}" type="presParOf" srcId="{CC151A2D-65B6-41DC-873B-3F5CF492B18F}" destId="{CA459CF3-0FD8-4D47-A7F7-5F6B5D036EBE}" srcOrd="3" destOrd="0" presId="urn:microsoft.com/office/officeart/2005/8/layout/radial6"/>
    <dgm:cxn modelId="{3935DBB1-0767-4329-90FA-38988A2D26E6}" type="presParOf" srcId="{CC151A2D-65B6-41DC-873B-3F5CF492B18F}" destId="{3EEFF42D-B0DF-4CF0-AFDF-001BAFB57503}" srcOrd="4" destOrd="0" presId="urn:microsoft.com/office/officeart/2005/8/layout/radial6"/>
    <dgm:cxn modelId="{B32FAC25-A535-4A72-8B48-0325EA9D02D7}" type="presParOf" srcId="{CC151A2D-65B6-41DC-873B-3F5CF492B18F}" destId="{282BA29D-D9D4-4710-8BDC-9AA5B91BC0DF}" srcOrd="5" destOrd="0" presId="urn:microsoft.com/office/officeart/2005/8/layout/radial6"/>
    <dgm:cxn modelId="{A3A0BA76-1FDF-4351-ABDB-A73E0BFAC548}" type="presParOf" srcId="{CC151A2D-65B6-41DC-873B-3F5CF492B18F}" destId="{BC9CA848-2711-45CE-91BA-1BC7C92F24CD}" srcOrd="6" destOrd="0" presId="urn:microsoft.com/office/officeart/2005/8/layout/radial6"/>
    <dgm:cxn modelId="{C3755F05-F826-4C3E-914F-1914300CD07C}" type="presParOf" srcId="{CC151A2D-65B6-41DC-873B-3F5CF492B18F}" destId="{C4053F9C-F0EA-428A-8954-6842641AEEFD}" srcOrd="7" destOrd="0" presId="urn:microsoft.com/office/officeart/2005/8/layout/radial6"/>
    <dgm:cxn modelId="{33E601DD-2AF5-4338-8E14-D9A8EB4C8B39}" type="presParOf" srcId="{CC151A2D-65B6-41DC-873B-3F5CF492B18F}" destId="{41C8384D-3A25-474D-BBC5-C1ED76A7BE30}" srcOrd="8" destOrd="0" presId="urn:microsoft.com/office/officeart/2005/8/layout/radial6"/>
    <dgm:cxn modelId="{0E82366B-C8D6-4A61-949A-553AA7F25D2F}" type="presParOf" srcId="{CC151A2D-65B6-41DC-873B-3F5CF492B18F}" destId="{D2403FE6-DAD9-4B82-8DF0-1523F8FD3651}" srcOrd="9" destOrd="0" presId="urn:microsoft.com/office/officeart/2005/8/layout/radial6"/>
    <dgm:cxn modelId="{EE40BE6F-D3D7-4AFC-9E51-FE2489F0ADCE}" type="presParOf" srcId="{CC151A2D-65B6-41DC-873B-3F5CF492B18F}" destId="{2BA57056-1E65-47A1-8389-8195578B0DB7}" srcOrd="10" destOrd="0" presId="urn:microsoft.com/office/officeart/2005/8/layout/radial6"/>
    <dgm:cxn modelId="{5443AD48-17C6-46BD-AA14-A8D4FE3C14AC}" type="presParOf" srcId="{CC151A2D-65B6-41DC-873B-3F5CF492B18F}" destId="{F3B10571-495E-40D5-984D-CCE4B464F5CA}" srcOrd="11" destOrd="0" presId="urn:microsoft.com/office/officeart/2005/8/layout/radial6"/>
    <dgm:cxn modelId="{7AF7A28B-64D1-410C-B9AF-7765FFD14437}" type="presParOf" srcId="{CC151A2D-65B6-41DC-873B-3F5CF492B18F}" destId="{17FA03AE-FFF7-4DBB-9E90-081574187AFC}" srcOrd="12" destOrd="0" presId="urn:microsoft.com/office/officeart/2005/8/layout/radial6"/>
    <dgm:cxn modelId="{61A55785-8F43-4752-ACFF-B83D51A0193E}" type="presParOf" srcId="{CC151A2D-65B6-41DC-873B-3F5CF492B18F}" destId="{C64730F5-0373-497B-824A-985A5819806F}" srcOrd="13" destOrd="0" presId="urn:microsoft.com/office/officeart/2005/8/layout/radial6"/>
    <dgm:cxn modelId="{EED57426-0842-4A3E-9450-A2491F05A190}" type="presParOf" srcId="{CC151A2D-65B6-41DC-873B-3F5CF492B18F}" destId="{DA8678BF-4710-495D-875B-6F717EC0BD62}" srcOrd="14" destOrd="0" presId="urn:microsoft.com/office/officeart/2005/8/layout/radial6"/>
    <dgm:cxn modelId="{E425B37F-F853-4740-97B6-13E110C25926}" type="presParOf" srcId="{CC151A2D-65B6-41DC-873B-3F5CF492B18F}" destId="{EF5C150E-B113-477E-AB56-66396B6AC059}" srcOrd="15" destOrd="0" presId="urn:microsoft.com/office/officeart/2005/8/layout/radial6"/>
    <dgm:cxn modelId="{F67E05BF-A109-44B2-B2E0-7C9FE45E0264}" type="presParOf" srcId="{CC151A2D-65B6-41DC-873B-3F5CF492B18F}" destId="{88E7F98B-616C-4E43-9BD9-61EA62244F5E}" srcOrd="16" destOrd="0" presId="urn:microsoft.com/office/officeart/2005/8/layout/radial6"/>
    <dgm:cxn modelId="{1F5A0A55-DC6E-472D-8530-0CD729E83731}" type="presParOf" srcId="{CC151A2D-65B6-41DC-873B-3F5CF492B18F}" destId="{5A3F717B-DED7-4C0D-95AF-492ECFA66798}" srcOrd="17" destOrd="0" presId="urn:microsoft.com/office/officeart/2005/8/layout/radial6"/>
    <dgm:cxn modelId="{B639ED7B-85EA-45D6-81BA-25DBBD465FA9}" type="presParOf" srcId="{CC151A2D-65B6-41DC-873B-3F5CF492B18F}" destId="{60C8AE3E-67EC-4BE3-B966-28BE815DBDB6}"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A86855-A2E6-4964-91E2-8BCA8D0A07BC}" type="doc">
      <dgm:prSet loTypeId="urn:microsoft.com/office/officeart/2005/8/layout/cycle1" loCatId="cycle" qsTypeId="urn:microsoft.com/office/officeart/2005/8/quickstyle/simple1" qsCatId="simple" csTypeId="urn:microsoft.com/office/officeart/2005/8/colors/colorful5" csCatId="colorful" phldr="1"/>
      <dgm:spPr/>
      <dgm:t>
        <a:bodyPr/>
        <a:lstStyle/>
        <a:p>
          <a:endParaRPr lang="en-US"/>
        </a:p>
      </dgm:t>
    </dgm:pt>
    <dgm:pt modelId="{FA338F61-1EF7-49FF-9D6E-F86F2C918E3C}">
      <dgm:prSet phldrT="[Text]" custT="1"/>
      <dgm:spPr/>
      <dgm:t>
        <a:bodyPr/>
        <a:lstStyle/>
        <a:p>
          <a:r>
            <a:rPr lang="en-US" sz="1600" b="1" dirty="0">
              <a:solidFill>
                <a:schemeClr val="bg2">
                  <a:lumMod val="50000"/>
                </a:schemeClr>
              </a:solidFill>
              <a:latin typeface="Segoe Print" panose="02000600000000000000" pitchFamily="2" charset="0"/>
              <a:cs typeface="Aharoni" panose="02010803020104030203" pitchFamily="2" charset="-79"/>
            </a:rPr>
            <a:t>Spiritual</a:t>
          </a:r>
        </a:p>
      </dgm:t>
    </dgm:pt>
    <dgm:pt modelId="{A528DF41-8951-4896-B699-8C4E448999D4}" type="parTrans" cxnId="{DF4C3C77-9639-4A82-8A81-AEB9D3A8FB28}">
      <dgm:prSet/>
      <dgm:spPr/>
      <dgm:t>
        <a:bodyPr/>
        <a:lstStyle/>
        <a:p>
          <a:endParaRPr lang="en-US"/>
        </a:p>
      </dgm:t>
    </dgm:pt>
    <dgm:pt modelId="{4F4061F1-1B91-4248-8ABA-41FCB0DCE54A}" type="sibTrans" cxnId="{DF4C3C77-9639-4A82-8A81-AEB9D3A8FB28}">
      <dgm:prSet/>
      <dgm:spPr>
        <a:solidFill>
          <a:srgbClr val="66FFFF"/>
        </a:solidFill>
        <a:ln>
          <a:solidFill>
            <a:srgbClr val="663300"/>
          </a:solidFill>
        </a:ln>
      </dgm:spPr>
      <dgm:t>
        <a:bodyPr/>
        <a:lstStyle/>
        <a:p>
          <a:endParaRPr lang="en-US"/>
        </a:p>
      </dgm:t>
    </dgm:pt>
    <dgm:pt modelId="{551DD960-85E6-4B5C-8BC7-2252A3074A5F}">
      <dgm:prSet phldrT="[Text]" custT="1"/>
      <dgm:spPr/>
      <dgm:t>
        <a:bodyPr/>
        <a:lstStyle/>
        <a:p>
          <a:r>
            <a:rPr lang="en-US" sz="1600" b="1" dirty="0">
              <a:solidFill>
                <a:schemeClr val="bg2">
                  <a:lumMod val="50000"/>
                </a:schemeClr>
              </a:solidFill>
              <a:latin typeface="Segoe Print" panose="02000600000000000000" pitchFamily="2" charset="0"/>
              <a:cs typeface="Aharoni" panose="02010803020104030203" pitchFamily="2" charset="-79"/>
            </a:rPr>
            <a:t>Emotional</a:t>
          </a:r>
        </a:p>
      </dgm:t>
    </dgm:pt>
    <dgm:pt modelId="{1B911683-00EA-4801-ABFE-ED83615470AA}" type="parTrans" cxnId="{83AB3CAC-9911-48AA-BC0D-34F7629732F3}">
      <dgm:prSet/>
      <dgm:spPr/>
      <dgm:t>
        <a:bodyPr/>
        <a:lstStyle/>
        <a:p>
          <a:endParaRPr lang="en-US"/>
        </a:p>
      </dgm:t>
    </dgm:pt>
    <dgm:pt modelId="{54D5550A-2088-4D25-890D-EB435FE7C8BB}" type="sibTrans" cxnId="{83AB3CAC-9911-48AA-BC0D-34F7629732F3}">
      <dgm:prSet/>
      <dgm:spPr>
        <a:solidFill>
          <a:srgbClr val="7030A0"/>
        </a:solidFill>
      </dgm:spPr>
      <dgm:t>
        <a:bodyPr/>
        <a:lstStyle/>
        <a:p>
          <a:endParaRPr lang="en-US"/>
        </a:p>
      </dgm:t>
    </dgm:pt>
    <dgm:pt modelId="{92894880-A6CB-4610-A247-F079093D7D0E}">
      <dgm:prSet phldrT="[Text]" custT="1"/>
      <dgm:spPr/>
      <dgm:t>
        <a:bodyPr/>
        <a:lstStyle/>
        <a:p>
          <a:r>
            <a:rPr lang="en-US" sz="1600" b="1" dirty="0">
              <a:solidFill>
                <a:schemeClr val="bg2">
                  <a:lumMod val="50000"/>
                </a:schemeClr>
              </a:solidFill>
              <a:latin typeface="Segoe Print" panose="02000600000000000000" pitchFamily="2" charset="0"/>
              <a:cs typeface="Aharoni" panose="02010803020104030203" pitchFamily="2" charset="-79"/>
            </a:rPr>
            <a:t>Occupational</a:t>
          </a:r>
        </a:p>
      </dgm:t>
    </dgm:pt>
    <dgm:pt modelId="{8E676F93-29FF-4705-ADB8-CF9D4EDDA18E}" type="parTrans" cxnId="{DD80B856-3E02-4C99-B398-19A48428130E}">
      <dgm:prSet/>
      <dgm:spPr/>
      <dgm:t>
        <a:bodyPr/>
        <a:lstStyle/>
        <a:p>
          <a:endParaRPr lang="en-US"/>
        </a:p>
      </dgm:t>
    </dgm:pt>
    <dgm:pt modelId="{EB9E8A31-E984-4337-9E0F-99DB02383052}" type="sibTrans" cxnId="{DD80B856-3E02-4C99-B398-19A48428130E}">
      <dgm:prSet/>
      <dgm:spPr>
        <a:solidFill>
          <a:schemeClr val="accent2">
            <a:lumMod val="75000"/>
          </a:schemeClr>
        </a:solidFill>
        <a:ln>
          <a:solidFill>
            <a:schemeClr val="accent2">
              <a:lumMod val="75000"/>
            </a:schemeClr>
          </a:solidFill>
        </a:ln>
      </dgm:spPr>
      <dgm:t>
        <a:bodyPr/>
        <a:lstStyle/>
        <a:p>
          <a:endParaRPr lang="en-US"/>
        </a:p>
      </dgm:t>
    </dgm:pt>
    <dgm:pt modelId="{F2C5BE5F-CD25-4E0A-B748-6409C080B6A8}">
      <dgm:prSet phldrT="[Text]" custT="1"/>
      <dgm:spPr/>
      <dgm:t>
        <a:bodyPr/>
        <a:lstStyle/>
        <a:p>
          <a:r>
            <a:rPr lang="en-US" sz="1600" b="1" dirty="0">
              <a:solidFill>
                <a:schemeClr val="bg2">
                  <a:lumMod val="50000"/>
                </a:schemeClr>
              </a:solidFill>
              <a:latin typeface="Segoe Print" panose="02000600000000000000" pitchFamily="2" charset="0"/>
              <a:cs typeface="Aharoni" panose="02010803020104030203" pitchFamily="2" charset="-79"/>
            </a:rPr>
            <a:t>Intellectual </a:t>
          </a:r>
        </a:p>
      </dgm:t>
    </dgm:pt>
    <dgm:pt modelId="{FA319C35-13B6-4873-96E7-230B8B3FE93D}" type="parTrans" cxnId="{EA527DCA-61F5-4A17-9802-6C4DD887B81B}">
      <dgm:prSet/>
      <dgm:spPr/>
      <dgm:t>
        <a:bodyPr/>
        <a:lstStyle/>
        <a:p>
          <a:endParaRPr lang="en-US"/>
        </a:p>
      </dgm:t>
    </dgm:pt>
    <dgm:pt modelId="{E664E159-4CCD-4C9E-85AE-6F43EED8A5AA}" type="sibTrans" cxnId="{EA527DCA-61F5-4A17-9802-6C4DD887B81B}">
      <dgm:prSet/>
      <dgm:spPr>
        <a:solidFill>
          <a:srgbClr val="00CC00"/>
        </a:solidFill>
      </dgm:spPr>
      <dgm:t>
        <a:bodyPr/>
        <a:lstStyle/>
        <a:p>
          <a:endParaRPr lang="en-US"/>
        </a:p>
      </dgm:t>
    </dgm:pt>
    <dgm:pt modelId="{249B21BE-E1F0-4D04-9CD9-FDF7C0DA703A}">
      <dgm:prSet phldrT="[Text]" custT="1"/>
      <dgm:spPr/>
      <dgm:t>
        <a:bodyPr/>
        <a:lstStyle/>
        <a:p>
          <a:r>
            <a:rPr lang="en-US" sz="1600" b="1" dirty="0">
              <a:solidFill>
                <a:schemeClr val="bg2">
                  <a:lumMod val="50000"/>
                </a:schemeClr>
              </a:solidFill>
              <a:latin typeface="Segoe Print" panose="02000600000000000000" pitchFamily="2" charset="0"/>
              <a:cs typeface="Aharoni" panose="02010803020104030203" pitchFamily="2" charset="-79"/>
            </a:rPr>
            <a:t>Social</a:t>
          </a:r>
        </a:p>
      </dgm:t>
    </dgm:pt>
    <dgm:pt modelId="{1DCB6B09-A321-49AC-BAB7-F5E00304DA0E}" type="parTrans" cxnId="{863A671A-067B-4CF7-A92A-FC8E2D7FAC0C}">
      <dgm:prSet/>
      <dgm:spPr/>
      <dgm:t>
        <a:bodyPr/>
        <a:lstStyle/>
        <a:p>
          <a:endParaRPr lang="en-US"/>
        </a:p>
      </dgm:t>
    </dgm:pt>
    <dgm:pt modelId="{18705D54-B798-4F19-9308-2B2E9BCEAF9E}" type="sibTrans" cxnId="{863A671A-067B-4CF7-A92A-FC8E2D7FAC0C}">
      <dgm:prSet/>
      <dgm:spPr>
        <a:solidFill>
          <a:schemeClr val="accent1">
            <a:lumMod val="75000"/>
          </a:schemeClr>
        </a:solidFill>
      </dgm:spPr>
      <dgm:t>
        <a:bodyPr/>
        <a:lstStyle/>
        <a:p>
          <a:endParaRPr lang="en-US"/>
        </a:p>
      </dgm:t>
    </dgm:pt>
    <dgm:pt modelId="{3C3564BA-8388-46F3-ACD0-0ABD88CF8F2A}">
      <dgm:prSet phldrT="[Text]" custT="1"/>
      <dgm:spPr/>
      <dgm:t>
        <a:bodyPr/>
        <a:lstStyle/>
        <a:p>
          <a:r>
            <a:rPr lang="en-US" sz="1600" b="1" dirty="0">
              <a:solidFill>
                <a:schemeClr val="bg2">
                  <a:lumMod val="50000"/>
                </a:schemeClr>
              </a:solidFill>
              <a:latin typeface="Segoe Print" panose="02000600000000000000" pitchFamily="2" charset="0"/>
              <a:cs typeface="Aharoni" panose="02010803020104030203" pitchFamily="2" charset="-79"/>
            </a:rPr>
            <a:t>Physical</a:t>
          </a:r>
        </a:p>
      </dgm:t>
    </dgm:pt>
    <dgm:pt modelId="{25BDF453-9EFD-4113-B0DA-57F5811BD81A}" type="parTrans" cxnId="{33281193-E969-4D79-A7FD-B0EFA15502B3}">
      <dgm:prSet/>
      <dgm:spPr/>
      <dgm:t>
        <a:bodyPr/>
        <a:lstStyle/>
        <a:p>
          <a:endParaRPr lang="en-US"/>
        </a:p>
      </dgm:t>
    </dgm:pt>
    <dgm:pt modelId="{C726E851-7122-45BE-9E84-F79CE3B90B17}" type="sibTrans" cxnId="{33281193-E969-4D79-A7FD-B0EFA15502B3}">
      <dgm:prSet/>
      <dgm:spPr>
        <a:solidFill>
          <a:srgbClr val="FF0000"/>
        </a:solidFill>
      </dgm:spPr>
      <dgm:t>
        <a:bodyPr/>
        <a:lstStyle/>
        <a:p>
          <a:endParaRPr lang="en-US"/>
        </a:p>
      </dgm:t>
    </dgm:pt>
    <dgm:pt modelId="{200D615E-2733-4176-826E-FC5C3553B16D}">
      <dgm:prSet phldrT="[Text]" custT="1"/>
      <dgm:spPr/>
      <dgm:t>
        <a:bodyPr/>
        <a:lstStyle/>
        <a:p>
          <a:r>
            <a:rPr lang="en-US" sz="1600" b="1" dirty="0">
              <a:solidFill>
                <a:schemeClr val="bg2">
                  <a:lumMod val="50000"/>
                </a:schemeClr>
              </a:solidFill>
              <a:latin typeface="Segoe Print" panose="02000600000000000000" pitchFamily="2" charset="0"/>
              <a:cs typeface="Aharoni" panose="02010803020104030203" pitchFamily="2" charset="-79"/>
            </a:rPr>
            <a:t>Creative</a:t>
          </a:r>
        </a:p>
      </dgm:t>
    </dgm:pt>
    <dgm:pt modelId="{8AE57BCA-4D0A-4675-9C82-F026C14C0984}" type="parTrans" cxnId="{6CD252C3-3EBB-4566-AE4B-B410A2B099FF}">
      <dgm:prSet/>
      <dgm:spPr/>
      <dgm:t>
        <a:bodyPr/>
        <a:lstStyle/>
        <a:p>
          <a:endParaRPr lang="en-US"/>
        </a:p>
      </dgm:t>
    </dgm:pt>
    <dgm:pt modelId="{B74A4814-A8DE-45AF-90A4-C9AD61AB42D8}" type="sibTrans" cxnId="{6CD252C3-3EBB-4566-AE4B-B410A2B099FF}">
      <dgm:prSet/>
      <dgm:spPr>
        <a:solidFill>
          <a:srgbClr val="FF9900"/>
        </a:solidFill>
      </dgm:spPr>
      <dgm:t>
        <a:bodyPr/>
        <a:lstStyle/>
        <a:p>
          <a:endParaRPr lang="en-US"/>
        </a:p>
      </dgm:t>
    </dgm:pt>
    <dgm:pt modelId="{DCBB5337-B594-45C4-9052-80023F086C9B}" type="pres">
      <dgm:prSet presAssocID="{A2A86855-A2E6-4964-91E2-8BCA8D0A07BC}" presName="cycle" presStyleCnt="0">
        <dgm:presLayoutVars>
          <dgm:dir/>
          <dgm:resizeHandles val="exact"/>
        </dgm:presLayoutVars>
      </dgm:prSet>
      <dgm:spPr/>
      <dgm:t>
        <a:bodyPr/>
        <a:lstStyle/>
        <a:p>
          <a:endParaRPr lang="en-US"/>
        </a:p>
      </dgm:t>
    </dgm:pt>
    <dgm:pt modelId="{615919BF-435D-4F7A-9EA2-F84C50F3FE5F}" type="pres">
      <dgm:prSet presAssocID="{FA338F61-1EF7-49FF-9D6E-F86F2C918E3C}" presName="dummy" presStyleCnt="0"/>
      <dgm:spPr/>
    </dgm:pt>
    <dgm:pt modelId="{92F6CC59-D0E4-43C5-905C-1BCCB52B284E}" type="pres">
      <dgm:prSet presAssocID="{FA338F61-1EF7-49FF-9D6E-F86F2C918E3C}" presName="node" presStyleLbl="revTx" presStyleIdx="0" presStyleCnt="7" custScaleX="140985" custRadScaleRad="95576" custRadScaleInc="10628">
        <dgm:presLayoutVars>
          <dgm:bulletEnabled val="1"/>
        </dgm:presLayoutVars>
      </dgm:prSet>
      <dgm:spPr/>
      <dgm:t>
        <a:bodyPr/>
        <a:lstStyle/>
        <a:p>
          <a:endParaRPr lang="en-US"/>
        </a:p>
      </dgm:t>
    </dgm:pt>
    <dgm:pt modelId="{E9D8F147-5A0A-42E2-8816-53647179165F}" type="pres">
      <dgm:prSet presAssocID="{4F4061F1-1B91-4248-8ABA-41FCB0DCE54A}" presName="sibTrans" presStyleLbl="node1" presStyleIdx="0" presStyleCnt="7"/>
      <dgm:spPr/>
      <dgm:t>
        <a:bodyPr/>
        <a:lstStyle/>
        <a:p>
          <a:endParaRPr lang="en-US"/>
        </a:p>
      </dgm:t>
    </dgm:pt>
    <dgm:pt modelId="{9A4A84E8-4F50-4599-8CB2-EACF488B8E5A}" type="pres">
      <dgm:prSet presAssocID="{551DD960-85E6-4B5C-8BC7-2252A3074A5F}" presName="dummy" presStyleCnt="0"/>
      <dgm:spPr/>
    </dgm:pt>
    <dgm:pt modelId="{6CB7FABA-505A-4DE6-9AD0-71DE674F75FD}" type="pres">
      <dgm:prSet presAssocID="{551DD960-85E6-4B5C-8BC7-2252A3074A5F}" presName="node" presStyleLbl="revTx" presStyleIdx="1" presStyleCnt="7" custScaleX="140985" custRadScaleRad="93912" custRadScaleInc="13354">
        <dgm:presLayoutVars>
          <dgm:bulletEnabled val="1"/>
        </dgm:presLayoutVars>
      </dgm:prSet>
      <dgm:spPr/>
      <dgm:t>
        <a:bodyPr/>
        <a:lstStyle/>
        <a:p>
          <a:endParaRPr lang="en-US"/>
        </a:p>
      </dgm:t>
    </dgm:pt>
    <dgm:pt modelId="{4B753760-3F9D-4F9A-8637-9E30E314AA00}" type="pres">
      <dgm:prSet presAssocID="{54D5550A-2088-4D25-890D-EB435FE7C8BB}" presName="sibTrans" presStyleLbl="node1" presStyleIdx="1" presStyleCnt="7"/>
      <dgm:spPr/>
      <dgm:t>
        <a:bodyPr/>
        <a:lstStyle/>
        <a:p>
          <a:endParaRPr lang="en-US"/>
        </a:p>
      </dgm:t>
    </dgm:pt>
    <dgm:pt modelId="{EB8A4BBC-A6CF-4C91-99CF-B3CCDC1F2AAD}" type="pres">
      <dgm:prSet presAssocID="{92894880-A6CB-4610-A247-F079093D7D0E}" presName="dummy" presStyleCnt="0"/>
      <dgm:spPr/>
    </dgm:pt>
    <dgm:pt modelId="{26BC27B1-453B-441C-A2AD-9D389A03AF47}" type="pres">
      <dgm:prSet presAssocID="{92894880-A6CB-4610-A247-F079093D7D0E}" presName="node" presStyleLbl="revTx" presStyleIdx="2" presStyleCnt="7" custScaleX="170003">
        <dgm:presLayoutVars>
          <dgm:bulletEnabled val="1"/>
        </dgm:presLayoutVars>
      </dgm:prSet>
      <dgm:spPr/>
      <dgm:t>
        <a:bodyPr/>
        <a:lstStyle/>
        <a:p>
          <a:endParaRPr lang="en-US"/>
        </a:p>
      </dgm:t>
    </dgm:pt>
    <dgm:pt modelId="{24E2643E-1705-4CD3-B441-5490B4065597}" type="pres">
      <dgm:prSet presAssocID="{EB9E8A31-E984-4337-9E0F-99DB02383052}" presName="sibTrans" presStyleLbl="node1" presStyleIdx="2" presStyleCnt="7" custLinFactNeighborX="4968" custLinFactNeighborY="-1051"/>
      <dgm:spPr/>
      <dgm:t>
        <a:bodyPr/>
        <a:lstStyle/>
        <a:p>
          <a:endParaRPr lang="en-US"/>
        </a:p>
      </dgm:t>
    </dgm:pt>
    <dgm:pt modelId="{9736A62B-79E1-4166-83F3-97685A4EEF39}" type="pres">
      <dgm:prSet presAssocID="{F2C5BE5F-CD25-4E0A-B748-6409C080B6A8}" presName="dummy" presStyleCnt="0"/>
      <dgm:spPr/>
    </dgm:pt>
    <dgm:pt modelId="{79E21219-6187-42D2-BFCA-630BC7073FD7}" type="pres">
      <dgm:prSet presAssocID="{F2C5BE5F-CD25-4E0A-B748-6409C080B6A8}" presName="node" presStyleLbl="revTx" presStyleIdx="3" presStyleCnt="7" custScaleX="140985">
        <dgm:presLayoutVars>
          <dgm:bulletEnabled val="1"/>
        </dgm:presLayoutVars>
      </dgm:prSet>
      <dgm:spPr/>
      <dgm:t>
        <a:bodyPr/>
        <a:lstStyle/>
        <a:p>
          <a:endParaRPr lang="en-US"/>
        </a:p>
      </dgm:t>
    </dgm:pt>
    <dgm:pt modelId="{DFE2C943-7877-4A6F-AE23-8F3822205EE5}" type="pres">
      <dgm:prSet presAssocID="{E664E159-4CCD-4C9E-85AE-6F43EED8A5AA}" presName="sibTrans" presStyleLbl="node1" presStyleIdx="3" presStyleCnt="7" custLinFactNeighborX="-6146" custLinFactNeighborY="-1051"/>
      <dgm:spPr/>
      <dgm:t>
        <a:bodyPr/>
        <a:lstStyle/>
        <a:p>
          <a:endParaRPr lang="en-US"/>
        </a:p>
      </dgm:t>
    </dgm:pt>
    <dgm:pt modelId="{F9BDA961-9CD4-4E11-A844-C0C6BB839312}" type="pres">
      <dgm:prSet presAssocID="{249B21BE-E1F0-4D04-9CD9-FDF7C0DA703A}" presName="dummy" presStyleCnt="0"/>
      <dgm:spPr/>
    </dgm:pt>
    <dgm:pt modelId="{2225215B-8EFD-47ED-958D-DDFE50F62A69}" type="pres">
      <dgm:prSet presAssocID="{249B21BE-E1F0-4D04-9CD9-FDF7C0DA703A}" presName="node" presStyleLbl="revTx" presStyleIdx="4" presStyleCnt="7" custScaleX="140985">
        <dgm:presLayoutVars>
          <dgm:bulletEnabled val="1"/>
        </dgm:presLayoutVars>
      </dgm:prSet>
      <dgm:spPr/>
      <dgm:t>
        <a:bodyPr/>
        <a:lstStyle/>
        <a:p>
          <a:endParaRPr lang="en-US"/>
        </a:p>
      </dgm:t>
    </dgm:pt>
    <dgm:pt modelId="{9849B186-9B20-46A2-A385-AC41862C5705}" type="pres">
      <dgm:prSet presAssocID="{18705D54-B798-4F19-9308-2B2E9BCEAF9E}" presName="sibTrans" presStyleLbl="node1" presStyleIdx="4" presStyleCnt="7"/>
      <dgm:spPr/>
      <dgm:t>
        <a:bodyPr/>
        <a:lstStyle/>
        <a:p>
          <a:endParaRPr lang="en-US"/>
        </a:p>
      </dgm:t>
    </dgm:pt>
    <dgm:pt modelId="{6C9BCBC3-5086-42DC-A162-B59B4C2EC896}" type="pres">
      <dgm:prSet presAssocID="{3C3564BA-8388-46F3-ACD0-0ABD88CF8F2A}" presName="dummy" presStyleCnt="0"/>
      <dgm:spPr/>
    </dgm:pt>
    <dgm:pt modelId="{4BE29AA9-B032-47E6-B2D2-6E3ECA036457}" type="pres">
      <dgm:prSet presAssocID="{3C3564BA-8388-46F3-ACD0-0ABD88CF8F2A}" presName="node" presStyleLbl="revTx" presStyleIdx="5" presStyleCnt="7" custScaleX="163992">
        <dgm:presLayoutVars>
          <dgm:bulletEnabled val="1"/>
        </dgm:presLayoutVars>
      </dgm:prSet>
      <dgm:spPr/>
      <dgm:t>
        <a:bodyPr/>
        <a:lstStyle/>
        <a:p>
          <a:endParaRPr lang="en-US"/>
        </a:p>
      </dgm:t>
    </dgm:pt>
    <dgm:pt modelId="{30D4FA61-79CD-4ABF-BB0D-E3B8D721A057}" type="pres">
      <dgm:prSet presAssocID="{C726E851-7122-45BE-9E84-F79CE3B90B17}" presName="sibTrans" presStyleLbl="node1" presStyleIdx="5" presStyleCnt="7"/>
      <dgm:spPr/>
      <dgm:t>
        <a:bodyPr/>
        <a:lstStyle/>
        <a:p>
          <a:endParaRPr lang="en-US"/>
        </a:p>
      </dgm:t>
    </dgm:pt>
    <dgm:pt modelId="{FD656A6F-84E4-4C84-AD9C-90809BD2605A}" type="pres">
      <dgm:prSet presAssocID="{200D615E-2733-4176-826E-FC5C3553B16D}" presName="dummy" presStyleCnt="0"/>
      <dgm:spPr/>
    </dgm:pt>
    <dgm:pt modelId="{6F8370BC-2599-4F70-9583-A1E4DEA68CB3}" type="pres">
      <dgm:prSet presAssocID="{200D615E-2733-4176-826E-FC5C3553B16D}" presName="node" presStyleLbl="revTx" presStyleIdx="6" presStyleCnt="7" custScaleX="140985" custRadScaleRad="97212" custRadScaleInc="-21104">
        <dgm:presLayoutVars>
          <dgm:bulletEnabled val="1"/>
        </dgm:presLayoutVars>
      </dgm:prSet>
      <dgm:spPr/>
      <dgm:t>
        <a:bodyPr/>
        <a:lstStyle/>
        <a:p>
          <a:endParaRPr lang="en-US"/>
        </a:p>
      </dgm:t>
    </dgm:pt>
    <dgm:pt modelId="{C314FF21-C758-426C-B530-DEBDBA0FE393}" type="pres">
      <dgm:prSet presAssocID="{B74A4814-A8DE-45AF-90A4-C9AD61AB42D8}" presName="sibTrans" presStyleLbl="node1" presStyleIdx="6" presStyleCnt="7" custLinFactNeighborX="-932" custLinFactNeighborY="1430"/>
      <dgm:spPr/>
      <dgm:t>
        <a:bodyPr/>
        <a:lstStyle/>
        <a:p>
          <a:endParaRPr lang="en-US"/>
        </a:p>
      </dgm:t>
    </dgm:pt>
  </dgm:ptLst>
  <dgm:cxnLst>
    <dgm:cxn modelId="{83AB3CAC-9911-48AA-BC0D-34F7629732F3}" srcId="{A2A86855-A2E6-4964-91E2-8BCA8D0A07BC}" destId="{551DD960-85E6-4B5C-8BC7-2252A3074A5F}" srcOrd="1" destOrd="0" parTransId="{1B911683-00EA-4801-ABFE-ED83615470AA}" sibTransId="{54D5550A-2088-4D25-890D-EB435FE7C8BB}"/>
    <dgm:cxn modelId="{592AF819-D9F9-4D8A-A4E3-371A2766D69D}" type="presOf" srcId="{F2C5BE5F-CD25-4E0A-B748-6409C080B6A8}" destId="{79E21219-6187-42D2-BFCA-630BC7073FD7}" srcOrd="0" destOrd="0" presId="urn:microsoft.com/office/officeart/2005/8/layout/cycle1"/>
    <dgm:cxn modelId="{2582515E-A3E3-42E3-85D1-69FFBF81B890}" type="presOf" srcId="{E664E159-4CCD-4C9E-85AE-6F43EED8A5AA}" destId="{DFE2C943-7877-4A6F-AE23-8F3822205EE5}" srcOrd="0" destOrd="0" presId="urn:microsoft.com/office/officeart/2005/8/layout/cycle1"/>
    <dgm:cxn modelId="{EA527DCA-61F5-4A17-9802-6C4DD887B81B}" srcId="{A2A86855-A2E6-4964-91E2-8BCA8D0A07BC}" destId="{F2C5BE5F-CD25-4E0A-B748-6409C080B6A8}" srcOrd="3" destOrd="0" parTransId="{FA319C35-13B6-4873-96E7-230B8B3FE93D}" sibTransId="{E664E159-4CCD-4C9E-85AE-6F43EED8A5AA}"/>
    <dgm:cxn modelId="{85515222-5735-495B-928F-3DED9F890966}" type="presOf" srcId="{4F4061F1-1B91-4248-8ABA-41FCB0DCE54A}" destId="{E9D8F147-5A0A-42E2-8816-53647179165F}" srcOrd="0" destOrd="0" presId="urn:microsoft.com/office/officeart/2005/8/layout/cycle1"/>
    <dgm:cxn modelId="{4D3BEC41-25A5-42DD-87B8-3C337D5AA724}" type="presOf" srcId="{54D5550A-2088-4D25-890D-EB435FE7C8BB}" destId="{4B753760-3F9D-4F9A-8637-9E30E314AA00}" srcOrd="0" destOrd="0" presId="urn:microsoft.com/office/officeart/2005/8/layout/cycle1"/>
    <dgm:cxn modelId="{656EC7BB-35BF-4582-A56C-622CFCC2BFB6}" type="presOf" srcId="{C726E851-7122-45BE-9E84-F79CE3B90B17}" destId="{30D4FA61-79CD-4ABF-BB0D-E3B8D721A057}" srcOrd="0" destOrd="0" presId="urn:microsoft.com/office/officeart/2005/8/layout/cycle1"/>
    <dgm:cxn modelId="{146FCB1C-9DC7-49B0-AD5A-8689DDCCAF5F}" type="presOf" srcId="{551DD960-85E6-4B5C-8BC7-2252A3074A5F}" destId="{6CB7FABA-505A-4DE6-9AD0-71DE674F75FD}" srcOrd="0" destOrd="0" presId="urn:microsoft.com/office/officeart/2005/8/layout/cycle1"/>
    <dgm:cxn modelId="{54F8A0A9-6030-449D-A3BA-8C5F71EA4464}" type="presOf" srcId="{B74A4814-A8DE-45AF-90A4-C9AD61AB42D8}" destId="{C314FF21-C758-426C-B530-DEBDBA0FE393}" srcOrd="0" destOrd="0" presId="urn:microsoft.com/office/officeart/2005/8/layout/cycle1"/>
    <dgm:cxn modelId="{DF4C3C77-9639-4A82-8A81-AEB9D3A8FB28}" srcId="{A2A86855-A2E6-4964-91E2-8BCA8D0A07BC}" destId="{FA338F61-1EF7-49FF-9D6E-F86F2C918E3C}" srcOrd="0" destOrd="0" parTransId="{A528DF41-8951-4896-B699-8C4E448999D4}" sibTransId="{4F4061F1-1B91-4248-8ABA-41FCB0DCE54A}"/>
    <dgm:cxn modelId="{0DEF108F-E0EC-45CA-830E-237DAACD4125}" type="presOf" srcId="{A2A86855-A2E6-4964-91E2-8BCA8D0A07BC}" destId="{DCBB5337-B594-45C4-9052-80023F086C9B}" srcOrd="0" destOrd="0" presId="urn:microsoft.com/office/officeart/2005/8/layout/cycle1"/>
    <dgm:cxn modelId="{730E5376-3289-4CF5-BA06-0ECD89A20932}" type="presOf" srcId="{92894880-A6CB-4610-A247-F079093D7D0E}" destId="{26BC27B1-453B-441C-A2AD-9D389A03AF47}" srcOrd="0" destOrd="0" presId="urn:microsoft.com/office/officeart/2005/8/layout/cycle1"/>
    <dgm:cxn modelId="{6CD252C3-3EBB-4566-AE4B-B410A2B099FF}" srcId="{A2A86855-A2E6-4964-91E2-8BCA8D0A07BC}" destId="{200D615E-2733-4176-826E-FC5C3553B16D}" srcOrd="6" destOrd="0" parTransId="{8AE57BCA-4D0A-4675-9C82-F026C14C0984}" sibTransId="{B74A4814-A8DE-45AF-90A4-C9AD61AB42D8}"/>
    <dgm:cxn modelId="{F9A2B9E6-8C73-48A0-B8A1-4C1D00374C1F}" type="presOf" srcId="{3C3564BA-8388-46F3-ACD0-0ABD88CF8F2A}" destId="{4BE29AA9-B032-47E6-B2D2-6E3ECA036457}" srcOrd="0" destOrd="0" presId="urn:microsoft.com/office/officeart/2005/8/layout/cycle1"/>
    <dgm:cxn modelId="{1A9B633B-EA1C-49CE-BDD1-EE154CF1A7BA}" type="presOf" srcId="{FA338F61-1EF7-49FF-9D6E-F86F2C918E3C}" destId="{92F6CC59-D0E4-43C5-905C-1BCCB52B284E}" srcOrd="0" destOrd="0" presId="urn:microsoft.com/office/officeart/2005/8/layout/cycle1"/>
    <dgm:cxn modelId="{B1C45C46-7E4C-4034-9D0A-16FB85EC0974}" type="presOf" srcId="{249B21BE-E1F0-4D04-9CD9-FDF7C0DA703A}" destId="{2225215B-8EFD-47ED-958D-DDFE50F62A69}" srcOrd="0" destOrd="0" presId="urn:microsoft.com/office/officeart/2005/8/layout/cycle1"/>
    <dgm:cxn modelId="{DD80B856-3E02-4C99-B398-19A48428130E}" srcId="{A2A86855-A2E6-4964-91E2-8BCA8D0A07BC}" destId="{92894880-A6CB-4610-A247-F079093D7D0E}" srcOrd="2" destOrd="0" parTransId="{8E676F93-29FF-4705-ADB8-CF9D4EDDA18E}" sibTransId="{EB9E8A31-E984-4337-9E0F-99DB02383052}"/>
    <dgm:cxn modelId="{863A671A-067B-4CF7-A92A-FC8E2D7FAC0C}" srcId="{A2A86855-A2E6-4964-91E2-8BCA8D0A07BC}" destId="{249B21BE-E1F0-4D04-9CD9-FDF7C0DA703A}" srcOrd="4" destOrd="0" parTransId="{1DCB6B09-A321-49AC-BAB7-F5E00304DA0E}" sibTransId="{18705D54-B798-4F19-9308-2B2E9BCEAF9E}"/>
    <dgm:cxn modelId="{3C87FE51-13E2-4847-80A1-692F3BFB96AB}" type="presOf" srcId="{EB9E8A31-E984-4337-9E0F-99DB02383052}" destId="{24E2643E-1705-4CD3-B441-5490B4065597}" srcOrd="0" destOrd="0" presId="urn:microsoft.com/office/officeart/2005/8/layout/cycle1"/>
    <dgm:cxn modelId="{33281193-E969-4D79-A7FD-B0EFA15502B3}" srcId="{A2A86855-A2E6-4964-91E2-8BCA8D0A07BC}" destId="{3C3564BA-8388-46F3-ACD0-0ABD88CF8F2A}" srcOrd="5" destOrd="0" parTransId="{25BDF453-9EFD-4113-B0DA-57F5811BD81A}" sibTransId="{C726E851-7122-45BE-9E84-F79CE3B90B17}"/>
    <dgm:cxn modelId="{3CDEC931-5F94-4028-82CD-0F492058C2C7}" type="presOf" srcId="{200D615E-2733-4176-826E-FC5C3553B16D}" destId="{6F8370BC-2599-4F70-9583-A1E4DEA68CB3}" srcOrd="0" destOrd="0" presId="urn:microsoft.com/office/officeart/2005/8/layout/cycle1"/>
    <dgm:cxn modelId="{ED27EA3C-F3B7-4BD6-9D24-EBAD72D7345B}" type="presOf" srcId="{18705D54-B798-4F19-9308-2B2E9BCEAF9E}" destId="{9849B186-9B20-46A2-A385-AC41862C5705}" srcOrd="0" destOrd="0" presId="urn:microsoft.com/office/officeart/2005/8/layout/cycle1"/>
    <dgm:cxn modelId="{280B53B7-5A59-4492-A136-03765C8B2DB8}" type="presParOf" srcId="{DCBB5337-B594-45C4-9052-80023F086C9B}" destId="{615919BF-435D-4F7A-9EA2-F84C50F3FE5F}" srcOrd="0" destOrd="0" presId="urn:microsoft.com/office/officeart/2005/8/layout/cycle1"/>
    <dgm:cxn modelId="{AFB895E0-AAC9-4AD0-96C1-4EFE30BA52DD}" type="presParOf" srcId="{DCBB5337-B594-45C4-9052-80023F086C9B}" destId="{92F6CC59-D0E4-43C5-905C-1BCCB52B284E}" srcOrd="1" destOrd="0" presId="urn:microsoft.com/office/officeart/2005/8/layout/cycle1"/>
    <dgm:cxn modelId="{D05694E8-203E-4A0C-95AB-3CF3DD728A01}" type="presParOf" srcId="{DCBB5337-B594-45C4-9052-80023F086C9B}" destId="{E9D8F147-5A0A-42E2-8816-53647179165F}" srcOrd="2" destOrd="0" presId="urn:microsoft.com/office/officeart/2005/8/layout/cycle1"/>
    <dgm:cxn modelId="{703B50FA-653A-4BAA-92DC-02A86F05BEDF}" type="presParOf" srcId="{DCBB5337-B594-45C4-9052-80023F086C9B}" destId="{9A4A84E8-4F50-4599-8CB2-EACF488B8E5A}" srcOrd="3" destOrd="0" presId="urn:microsoft.com/office/officeart/2005/8/layout/cycle1"/>
    <dgm:cxn modelId="{5C23088D-EDB1-4F53-A97B-210B83ADD8CA}" type="presParOf" srcId="{DCBB5337-B594-45C4-9052-80023F086C9B}" destId="{6CB7FABA-505A-4DE6-9AD0-71DE674F75FD}" srcOrd="4" destOrd="0" presId="urn:microsoft.com/office/officeart/2005/8/layout/cycle1"/>
    <dgm:cxn modelId="{C48BA7F0-C1B1-4EA8-9F75-649C5B7FC1ED}" type="presParOf" srcId="{DCBB5337-B594-45C4-9052-80023F086C9B}" destId="{4B753760-3F9D-4F9A-8637-9E30E314AA00}" srcOrd="5" destOrd="0" presId="urn:microsoft.com/office/officeart/2005/8/layout/cycle1"/>
    <dgm:cxn modelId="{BE66F334-BB08-422F-B923-DB3946012AEF}" type="presParOf" srcId="{DCBB5337-B594-45C4-9052-80023F086C9B}" destId="{EB8A4BBC-A6CF-4C91-99CF-B3CCDC1F2AAD}" srcOrd="6" destOrd="0" presId="urn:microsoft.com/office/officeart/2005/8/layout/cycle1"/>
    <dgm:cxn modelId="{C95E030A-2765-46B8-A126-D8A1DF0C1527}" type="presParOf" srcId="{DCBB5337-B594-45C4-9052-80023F086C9B}" destId="{26BC27B1-453B-441C-A2AD-9D389A03AF47}" srcOrd="7" destOrd="0" presId="urn:microsoft.com/office/officeart/2005/8/layout/cycle1"/>
    <dgm:cxn modelId="{A720BBA4-7079-4367-9B87-BEFBD8C32CF2}" type="presParOf" srcId="{DCBB5337-B594-45C4-9052-80023F086C9B}" destId="{24E2643E-1705-4CD3-B441-5490B4065597}" srcOrd="8" destOrd="0" presId="urn:microsoft.com/office/officeart/2005/8/layout/cycle1"/>
    <dgm:cxn modelId="{B0A4F121-CE08-4E0C-878F-42D6C8A30D2E}" type="presParOf" srcId="{DCBB5337-B594-45C4-9052-80023F086C9B}" destId="{9736A62B-79E1-4166-83F3-97685A4EEF39}" srcOrd="9" destOrd="0" presId="urn:microsoft.com/office/officeart/2005/8/layout/cycle1"/>
    <dgm:cxn modelId="{D940A8FC-2378-4893-B0A6-A121363A80F9}" type="presParOf" srcId="{DCBB5337-B594-45C4-9052-80023F086C9B}" destId="{79E21219-6187-42D2-BFCA-630BC7073FD7}" srcOrd="10" destOrd="0" presId="urn:microsoft.com/office/officeart/2005/8/layout/cycle1"/>
    <dgm:cxn modelId="{3FD0411C-7FA3-4E7A-B71B-1AA03E9315E0}" type="presParOf" srcId="{DCBB5337-B594-45C4-9052-80023F086C9B}" destId="{DFE2C943-7877-4A6F-AE23-8F3822205EE5}" srcOrd="11" destOrd="0" presId="urn:microsoft.com/office/officeart/2005/8/layout/cycle1"/>
    <dgm:cxn modelId="{45EDD51F-0917-498A-A99D-15EBB8868585}" type="presParOf" srcId="{DCBB5337-B594-45C4-9052-80023F086C9B}" destId="{F9BDA961-9CD4-4E11-A844-C0C6BB839312}" srcOrd="12" destOrd="0" presId="urn:microsoft.com/office/officeart/2005/8/layout/cycle1"/>
    <dgm:cxn modelId="{F3D87658-2884-42DF-9EBC-5122662DBE2B}" type="presParOf" srcId="{DCBB5337-B594-45C4-9052-80023F086C9B}" destId="{2225215B-8EFD-47ED-958D-DDFE50F62A69}" srcOrd="13" destOrd="0" presId="urn:microsoft.com/office/officeart/2005/8/layout/cycle1"/>
    <dgm:cxn modelId="{A4FAAE16-26CA-4828-A6B4-90E6B855396B}" type="presParOf" srcId="{DCBB5337-B594-45C4-9052-80023F086C9B}" destId="{9849B186-9B20-46A2-A385-AC41862C5705}" srcOrd="14" destOrd="0" presId="urn:microsoft.com/office/officeart/2005/8/layout/cycle1"/>
    <dgm:cxn modelId="{4633CF99-4FD6-42FB-8B8C-EC874023388C}" type="presParOf" srcId="{DCBB5337-B594-45C4-9052-80023F086C9B}" destId="{6C9BCBC3-5086-42DC-A162-B59B4C2EC896}" srcOrd="15" destOrd="0" presId="urn:microsoft.com/office/officeart/2005/8/layout/cycle1"/>
    <dgm:cxn modelId="{F2F00E85-0A4D-46EB-B435-FD5FECDCB801}" type="presParOf" srcId="{DCBB5337-B594-45C4-9052-80023F086C9B}" destId="{4BE29AA9-B032-47E6-B2D2-6E3ECA036457}" srcOrd="16" destOrd="0" presId="urn:microsoft.com/office/officeart/2005/8/layout/cycle1"/>
    <dgm:cxn modelId="{FDBFB5BC-D8BE-4DE2-9959-05EA455BA825}" type="presParOf" srcId="{DCBB5337-B594-45C4-9052-80023F086C9B}" destId="{30D4FA61-79CD-4ABF-BB0D-E3B8D721A057}" srcOrd="17" destOrd="0" presId="urn:microsoft.com/office/officeart/2005/8/layout/cycle1"/>
    <dgm:cxn modelId="{05B9C4FE-4EE0-4EFA-8BBA-10A4FD343316}" type="presParOf" srcId="{DCBB5337-B594-45C4-9052-80023F086C9B}" destId="{FD656A6F-84E4-4C84-AD9C-90809BD2605A}" srcOrd="18" destOrd="0" presId="urn:microsoft.com/office/officeart/2005/8/layout/cycle1"/>
    <dgm:cxn modelId="{9837039D-5B1D-4E44-87C5-8E628D2114E8}" type="presParOf" srcId="{DCBB5337-B594-45C4-9052-80023F086C9B}" destId="{6F8370BC-2599-4F70-9583-A1E4DEA68CB3}" srcOrd="19" destOrd="0" presId="urn:microsoft.com/office/officeart/2005/8/layout/cycle1"/>
    <dgm:cxn modelId="{9B666907-C9B0-4777-8508-E6715F15A24B}" type="presParOf" srcId="{DCBB5337-B594-45C4-9052-80023F086C9B}" destId="{C314FF21-C758-426C-B530-DEBDBA0FE393}" srcOrd="20" destOrd="0" presId="urn:microsoft.com/office/officeart/2005/8/layout/cycle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8AE3E-67EC-4BE3-B966-28BE815DBDB6}">
      <dsp:nvSpPr>
        <dsp:cNvPr id="0" name=""/>
        <dsp:cNvSpPr/>
      </dsp:nvSpPr>
      <dsp:spPr>
        <a:xfrm>
          <a:off x="2063271" y="630868"/>
          <a:ext cx="4315999" cy="4315999"/>
        </a:xfrm>
        <a:prstGeom prst="blockArc">
          <a:avLst>
            <a:gd name="adj1" fmla="val 12600000"/>
            <a:gd name="adj2" fmla="val 16200000"/>
            <a:gd name="adj3" fmla="val 4525"/>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5C150E-B113-477E-AB56-66396B6AC059}">
      <dsp:nvSpPr>
        <dsp:cNvPr id="0" name=""/>
        <dsp:cNvSpPr/>
      </dsp:nvSpPr>
      <dsp:spPr>
        <a:xfrm>
          <a:off x="2063271" y="630868"/>
          <a:ext cx="4315999" cy="4315999"/>
        </a:xfrm>
        <a:prstGeom prst="blockArc">
          <a:avLst>
            <a:gd name="adj1" fmla="val 9000000"/>
            <a:gd name="adj2" fmla="val 12600000"/>
            <a:gd name="adj3" fmla="val 4525"/>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FA03AE-FFF7-4DBB-9E90-081574187AFC}">
      <dsp:nvSpPr>
        <dsp:cNvPr id="0" name=""/>
        <dsp:cNvSpPr/>
      </dsp:nvSpPr>
      <dsp:spPr>
        <a:xfrm>
          <a:off x="2063271" y="630868"/>
          <a:ext cx="4315999" cy="4315999"/>
        </a:xfrm>
        <a:prstGeom prst="blockArc">
          <a:avLst>
            <a:gd name="adj1" fmla="val 5400000"/>
            <a:gd name="adj2" fmla="val 9000000"/>
            <a:gd name="adj3" fmla="val 4525"/>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403FE6-DAD9-4B82-8DF0-1523F8FD3651}">
      <dsp:nvSpPr>
        <dsp:cNvPr id="0" name=""/>
        <dsp:cNvSpPr/>
      </dsp:nvSpPr>
      <dsp:spPr>
        <a:xfrm>
          <a:off x="2063271" y="630868"/>
          <a:ext cx="4315999" cy="4315999"/>
        </a:xfrm>
        <a:prstGeom prst="blockArc">
          <a:avLst>
            <a:gd name="adj1" fmla="val 1800000"/>
            <a:gd name="adj2" fmla="val 5400000"/>
            <a:gd name="adj3" fmla="val 4525"/>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9CA848-2711-45CE-91BA-1BC7C92F24CD}">
      <dsp:nvSpPr>
        <dsp:cNvPr id="0" name=""/>
        <dsp:cNvSpPr/>
      </dsp:nvSpPr>
      <dsp:spPr>
        <a:xfrm>
          <a:off x="2063271" y="630868"/>
          <a:ext cx="4315999" cy="4315999"/>
        </a:xfrm>
        <a:prstGeom prst="blockArc">
          <a:avLst>
            <a:gd name="adj1" fmla="val 19800000"/>
            <a:gd name="adj2" fmla="val 1800000"/>
            <a:gd name="adj3" fmla="val 4525"/>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459CF3-0FD8-4D47-A7F7-5F6B5D036EBE}">
      <dsp:nvSpPr>
        <dsp:cNvPr id="0" name=""/>
        <dsp:cNvSpPr/>
      </dsp:nvSpPr>
      <dsp:spPr>
        <a:xfrm>
          <a:off x="2063271" y="630868"/>
          <a:ext cx="4315999" cy="4315999"/>
        </a:xfrm>
        <a:prstGeom prst="blockArc">
          <a:avLst>
            <a:gd name="adj1" fmla="val 16200000"/>
            <a:gd name="adj2" fmla="val 19800000"/>
            <a:gd name="adj3" fmla="val 4525"/>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E40E9B-B517-4B7B-BD4C-E5A59BDDF26B}">
      <dsp:nvSpPr>
        <dsp:cNvPr id="0" name=""/>
        <dsp:cNvSpPr/>
      </dsp:nvSpPr>
      <dsp:spPr>
        <a:xfrm>
          <a:off x="3252522" y="1820119"/>
          <a:ext cx="1937497" cy="19374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a:t>Grieving Child</a:t>
          </a:r>
        </a:p>
      </dsp:txBody>
      <dsp:txXfrm>
        <a:off x="3536262" y="2103859"/>
        <a:ext cx="1370017" cy="1370017"/>
      </dsp:txXfrm>
    </dsp:sp>
    <dsp:sp modelId="{4AA75841-2583-4348-8A92-989DB7FC479C}">
      <dsp:nvSpPr>
        <dsp:cNvPr id="0" name=""/>
        <dsp:cNvSpPr/>
      </dsp:nvSpPr>
      <dsp:spPr>
        <a:xfrm>
          <a:off x="3543146" y="1569"/>
          <a:ext cx="1356248" cy="1356248"/>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Nurse </a:t>
          </a:r>
        </a:p>
      </dsp:txBody>
      <dsp:txXfrm>
        <a:off x="3741764" y="200187"/>
        <a:ext cx="959012" cy="959012"/>
      </dsp:txXfrm>
    </dsp:sp>
    <dsp:sp modelId="{3EEFF42D-B0DF-4CF0-AFDF-001BAFB57503}">
      <dsp:nvSpPr>
        <dsp:cNvPr id="0" name=""/>
        <dsp:cNvSpPr/>
      </dsp:nvSpPr>
      <dsp:spPr>
        <a:xfrm>
          <a:off x="5369745" y="1056156"/>
          <a:ext cx="1356248" cy="1356248"/>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Teacher</a:t>
          </a:r>
        </a:p>
      </dsp:txBody>
      <dsp:txXfrm>
        <a:off x="5568363" y="1254774"/>
        <a:ext cx="959012" cy="959012"/>
      </dsp:txXfrm>
    </dsp:sp>
    <dsp:sp modelId="{C4053F9C-F0EA-428A-8954-6842641AEEFD}">
      <dsp:nvSpPr>
        <dsp:cNvPr id="0" name=""/>
        <dsp:cNvSpPr/>
      </dsp:nvSpPr>
      <dsp:spPr>
        <a:xfrm>
          <a:off x="5369745" y="3165331"/>
          <a:ext cx="1356248" cy="1356248"/>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Social Worker</a:t>
          </a:r>
        </a:p>
      </dsp:txBody>
      <dsp:txXfrm>
        <a:off x="5568363" y="3363949"/>
        <a:ext cx="959012" cy="959012"/>
      </dsp:txXfrm>
    </dsp:sp>
    <dsp:sp modelId="{2BA57056-1E65-47A1-8389-8195578B0DB7}">
      <dsp:nvSpPr>
        <dsp:cNvPr id="0" name=""/>
        <dsp:cNvSpPr/>
      </dsp:nvSpPr>
      <dsp:spPr>
        <a:xfrm>
          <a:off x="3543146" y="4219918"/>
          <a:ext cx="1356248" cy="1356248"/>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Administrator </a:t>
          </a:r>
        </a:p>
      </dsp:txBody>
      <dsp:txXfrm>
        <a:off x="3741764" y="4418536"/>
        <a:ext cx="959012" cy="959012"/>
      </dsp:txXfrm>
    </dsp:sp>
    <dsp:sp modelId="{C64730F5-0373-497B-824A-985A5819806F}">
      <dsp:nvSpPr>
        <dsp:cNvPr id="0" name=""/>
        <dsp:cNvSpPr/>
      </dsp:nvSpPr>
      <dsp:spPr>
        <a:xfrm>
          <a:off x="1716547" y="3165331"/>
          <a:ext cx="1356248" cy="1356248"/>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Psychologist</a:t>
          </a:r>
        </a:p>
      </dsp:txBody>
      <dsp:txXfrm>
        <a:off x="1915165" y="3363949"/>
        <a:ext cx="959012" cy="959012"/>
      </dsp:txXfrm>
    </dsp:sp>
    <dsp:sp modelId="{88E7F98B-616C-4E43-9BD9-61EA62244F5E}">
      <dsp:nvSpPr>
        <dsp:cNvPr id="0" name=""/>
        <dsp:cNvSpPr/>
      </dsp:nvSpPr>
      <dsp:spPr>
        <a:xfrm>
          <a:off x="1716547" y="1056156"/>
          <a:ext cx="1356248" cy="1356248"/>
        </a:xfrm>
        <a:prstGeom prst="ellipse">
          <a:avLst/>
        </a:prstGeom>
        <a:solidFill>
          <a:srgbClr val="66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Counselor</a:t>
          </a:r>
        </a:p>
      </dsp:txBody>
      <dsp:txXfrm>
        <a:off x="1915165" y="1254774"/>
        <a:ext cx="959012" cy="959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6CC59-D0E4-43C5-905C-1BCCB52B284E}">
      <dsp:nvSpPr>
        <dsp:cNvPr id="0" name=""/>
        <dsp:cNvSpPr/>
      </dsp:nvSpPr>
      <dsp:spPr>
        <a:xfrm>
          <a:off x="2993389" y="112084"/>
          <a:ext cx="1232317" cy="8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chemeClr val="bg2">
                  <a:lumMod val="50000"/>
                </a:schemeClr>
              </a:solidFill>
              <a:latin typeface="Segoe Print" panose="02000600000000000000" pitchFamily="2" charset="0"/>
              <a:cs typeface="Aharoni" panose="02010803020104030203" pitchFamily="2" charset="-79"/>
            </a:rPr>
            <a:t>Spiritual</a:t>
          </a:r>
        </a:p>
      </dsp:txBody>
      <dsp:txXfrm>
        <a:off x="2993389" y="112084"/>
        <a:ext cx="1232317" cy="874077"/>
      </dsp:txXfrm>
    </dsp:sp>
    <dsp:sp modelId="{E9D8F147-5A0A-42E2-8816-53647179165F}">
      <dsp:nvSpPr>
        <dsp:cNvPr id="0" name=""/>
        <dsp:cNvSpPr/>
      </dsp:nvSpPr>
      <dsp:spPr>
        <a:xfrm>
          <a:off x="271946" y="6650"/>
          <a:ext cx="4528984" cy="4528984"/>
        </a:xfrm>
        <a:prstGeom prst="circularArrow">
          <a:avLst>
            <a:gd name="adj1" fmla="val 3763"/>
            <a:gd name="adj2" fmla="val 234818"/>
            <a:gd name="adj3" fmla="val 20088729"/>
            <a:gd name="adj4" fmla="val 19310545"/>
            <a:gd name="adj5" fmla="val 4391"/>
          </a:avLst>
        </a:prstGeom>
        <a:solidFill>
          <a:srgbClr val="66FFFF"/>
        </a:solidFill>
        <a:ln w="12700" cap="flat" cmpd="sng" algn="ctr">
          <a:solidFill>
            <a:srgbClr val="6633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B7FABA-505A-4DE6-9AD0-71DE674F75FD}">
      <dsp:nvSpPr>
        <dsp:cNvPr id="0" name=""/>
        <dsp:cNvSpPr/>
      </dsp:nvSpPr>
      <dsp:spPr>
        <a:xfrm>
          <a:off x="3994489" y="1516509"/>
          <a:ext cx="1232317" cy="8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chemeClr val="bg2">
                  <a:lumMod val="50000"/>
                </a:schemeClr>
              </a:solidFill>
              <a:latin typeface="Segoe Print" panose="02000600000000000000" pitchFamily="2" charset="0"/>
              <a:cs typeface="Aharoni" panose="02010803020104030203" pitchFamily="2" charset="-79"/>
            </a:rPr>
            <a:t>Emotional</a:t>
          </a:r>
        </a:p>
      </dsp:txBody>
      <dsp:txXfrm>
        <a:off x="3994489" y="1516509"/>
        <a:ext cx="1232317" cy="874077"/>
      </dsp:txXfrm>
    </dsp:sp>
    <dsp:sp modelId="{4B753760-3F9D-4F9A-8637-9E30E314AA00}">
      <dsp:nvSpPr>
        <dsp:cNvPr id="0" name=""/>
        <dsp:cNvSpPr/>
      </dsp:nvSpPr>
      <dsp:spPr>
        <a:xfrm>
          <a:off x="311709" y="365787"/>
          <a:ext cx="4528984" cy="4528984"/>
        </a:xfrm>
        <a:prstGeom prst="circularArrow">
          <a:avLst>
            <a:gd name="adj1" fmla="val 3763"/>
            <a:gd name="adj2" fmla="val 234818"/>
            <a:gd name="adj3" fmla="val 670162"/>
            <a:gd name="adj4" fmla="val 21202932"/>
            <a:gd name="adj5" fmla="val 4391"/>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BC27B1-453B-441C-A2AD-9D389A03AF47}">
      <dsp:nvSpPr>
        <dsp:cNvPr id="0" name=""/>
        <dsp:cNvSpPr/>
      </dsp:nvSpPr>
      <dsp:spPr>
        <a:xfrm>
          <a:off x="3573663" y="3171492"/>
          <a:ext cx="1485957" cy="8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chemeClr val="bg2">
                  <a:lumMod val="50000"/>
                </a:schemeClr>
              </a:solidFill>
              <a:latin typeface="Segoe Print" panose="02000600000000000000" pitchFamily="2" charset="0"/>
              <a:cs typeface="Aharoni" panose="02010803020104030203" pitchFamily="2" charset="-79"/>
            </a:rPr>
            <a:t>Occupational</a:t>
          </a:r>
        </a:p>
      </dsp:txBody>
      <dsp:txXfrm>
        <a:off x="3573663" y="3171492"/>
        <a:ext cx="1485957" cy="874077"/>
      </dsp:txXfrm>
    </dsp:sp>
    <dsp:sp modelId="{24E2643E-1705-4CD3-B441-5490B4065597}">
      <dsp:nvSpPr>
        <dsp:cNvPr id="0" name=""/>
        <dsp:cNvSpPr/>
      </dsp:nvSpPr>
      <dsp:spPr>
        <a:xfrm>
          <a:off x="651062" y="-322"/>
          <a:ext cx="4528984" cy="4528984"/>
        </a:xfrm>
        <a:prstGeom prst="circularArrow">
          <a:avLst>
            <a:gd name="adj1" fmla="val 3763"/>
            <a:gd name="adj2" fmla="val 234818"/>
            <a:gd name="adj3" fmla="val 4131223"/>
            <a:gd name="adj4" fmla="val 3388347"/>
            <a:gd name="adj5" fmla="val 4391"/>
          </a:avLst>
        </a:prstGeom>
        <a:solidFill>
          <a:schemeClr val="accent2">
            <a:lumMod val="7500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21219-6187-42D2-BFCA-630BC7073FD7}">
      <dsp:nvSpPr>
        <dsp:cNvPr id="0" name=""/>
        <dsp:cNvSpPr/>
      </dsp:nvSpPr>
      <dsp:spPr>
        <a:xfrm>
          <a:off x="2074396" y="3954574"/>
          <a:ext cx="1232317" cy="8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chemeClr val="bg2">
                  <a:lumMod val="50000"/>
                </a:schemeClr>
              </a:solidFill>
              <a:latin typeface="Segoe Print" panose="02000600000000000000" pitchFamily="2" charset="0"/>
              <a:cs typeface="Aharoni" panose="02010803020104030203" pitchFamily="2" charset="-79"/>
            </a:rPr>
            <a:t>Intellectual </a:t>
          </a:r>
        </a:p>
      </dsp:txBody>
      <dsp:txXfrm>
        <a:off x="2074396" y="3954574"/>
        <a:ext cx="1232317" cy="874077"/>
      </dsp:txXfrm>
    </dsp:sp>
    <dsp:sp modelId="{DFE2C943-7877-4A6F-AE23-8F3822205EE5}">
      <dsp:nvSpPr>
        <dsp:cNvPr id="0" name=""/>
        <dsp:cNvSpPr/>
      </dsp:nvSpPr>
      <dsp:spPr>
        <a:xfrm>
          <a:off x="147711" y="-322"/>
          <a:ext cx="4528984" cy="4528984"/>
        </a:xfrm>
        <a:prstGeom prst="circularArrow">
          <a:avLst>
            <a:gd name="adj1" fmla="val 3763"/>
            <a:gd name="adj2" fmla="val 234818"/>
            <a:gd name="adj3" fmla="val 7176835"/>
            <a:gd name="adj4" fmla="val 6433960"/>
            <a:gd name="adj5" fmla="val 4391"/>
          </a:avLst>
        </a:prstGeom>
        <a:solidFill>
          <a:srgbClr val="00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25215B-8EFD-47ED-958D-DDFE50F62A69}">
      <dsp:nvSpPr>
        <dsp:cNvPr id="0" name=""/>
        <dsp:cNvSpPr/>
      </dsp:nvSpPr>
      <dsp:spPr>
        <a:xfrm>
          <a:off x="448309" y="3171492"/>
          <a:ext cx="1232317" cy="8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chemeClr val="bg2">
                  <a:lumMod val="50000"/>
                </a:schemeClr>
              </a:solidFill>
              <a:latin typeface="Segoe Print" panose="02000600000000000000" pitchFamily="2" charset="0"/>
              <a:cs typeface="Aharoni" panose="02010803020104030203" pitchFamily="2" charset="-79"/>
            </a:rPr>
            <a:t>Social</a:t>
          </a:r>
        </a:p>
      </dsp:txBody>
      <dsp:txXfrm>
        <a:off x="448309" y="3171492"/>
        <a:ext cx="1232317" cy="874077"/>
      </dsp:txXfrm>
    </dsp:sp>
    <dsp:sp modelId="{9849B186-9B20-46A2-A385-AC41862C5705}">
      <dsp:nvSpPr>
        <dsp:cNvPr id="0" name=""/>
        <dsp:cNvSpPr/>
      </dsp:nvSpPr>
      <dsp:spPr>
        <a:xfrm>
          <a:off x="426062" y="47277"/>
          <a:ext cx="4528984" cy="4528984"/>
        </a:xfrm>
        <a:prstGeom prst="circularArrow">
          <a:avLst>
            <a:gd name="adj1" fmla="val 3763"/>
            <a:gd name="adj2" fmla="val 234818"/>
            <a:gd name="adj3" fmla="val 10607779"/>
            <a:gd name="adj4" fmla="val 9335038"/>
            <a:gd name="adj5" fmla="val 4391"/>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E29AA9-B032-47E6-B2D2-6E3ECA036457}">
      <dsp:nvSpPr>
        <dsp:cNvPr id="0" name=""/>
        <dsp:cNvSpPr/>
      </dsp:nvSpPr>
      <dsp:spPr>
        <a:xfrm>
          <a:off x="-53850" y="1411922"/>
          <a:ext cx="1433416" cy="8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chemeClr val="bg2">
                  <a:lumMod val="50000"/>
                </a:schemeClr>
              </a:solidFill>
              <a:latin typeface="Segoe Print" panose="02000600000000000000" pitchFamily="2" charset="0"/>
              <a:cs typeface="Aharoni" panose="02010803020104030203" pitchFamily="2" charset="-79"/>
            </a:rPr>
            <a:t>Physical</a:t>
          </a:r>
        </a:p>
      </dsp:txBody>
      <dsp:txXfrm>
        <a:off x="-53850" y="1411922"/>
        <a:ext cx="1433416" cy="874077"/>
      </dsp:txXfrm>
    </dsp:sp>
    <dsp:sp modelId="{30D4FA61-79CD-4ABF-BB0D-E3B8D721A057}">
      <dsp:nvSpPr>
        <dsp:cNvPr id="0" name=""/>
        <dsp:cNvSpPr/>
      </dsp:nvSpPr>
      <dsp:spPr>
        <a:xfrm>
          <a:off x="320561" y="240246"/>
          <a:ext cx="4528984" cy="4528984"/>
        </a:xfrm>
        <a:prstGeom prst="circularArrow">
          <a:avLst>
            <a:gd name="adj1" fmla="val 3763"/>
            <a:gd name="adj2" fmla="val 234818"/>
            <a:gd name="adj3" fmla="val 13379067"/>
            <a:gd name="adj4" fmla="val 12701841"/>
            <a:gd name="adj5" fmla="val 4391"/>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8370BC-2599-4F70-9583-A1E4DEA68CB3}">
      <dsp:nvSpPr>
        <dsp:cNvPr id="0" name=""/>
        <dsp:cNvSpPr/>
      </dsp:nvSpPr>
      <dsp:spPr>
        <a:xfrm>
          <a:off x="1083946" y="112086"/>
          <a:ext cx="1232317" cy="8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chemeClr val="bg2">
                  <a:lumMod val="50000"/>
                </a:schemeClr>
              </a:solidFill>
              <a:latin typeface="Segoe Print" panose="02000600000000000000" pitchFamily="2" charset="0"/>
              <a:cs typeface="Aharoni" panose="02010803020104030203" pitchFamily="2" charset="-79"/>
            </a:rPr>
            <a:t>Creative</a:t>
          </a:r>
        </a:p>
      </dsp:txBody>
      <dsp:txXfrm>
        <a:off x="1083946" y="112086"/>
        <a:ext cx="1232317" cy="874077"/>
      </dsp:txXfrm>
    </dsp:sp>
    <dsp:sp modelId="{C314FF21-C758-426C-B530-DEBDBA0FE393}">
      <dsp:nvSpPr>
        <dsp:cNvPr id="0" name=""/>
        <dsp:cNvSpPr/>
      </dsp:nvSpPr>
      <dsp:spPr>
        <a:xfrm>
          <a:off x="280632" y="187234"/>
          <a:ext cx="4528984" cy="4528984"/>
        </a:xfrm>
        <a:prstGeom prst="circularArrow">
          <a:avLst>
            <a:gd name="adj1" fmla="val 3763"/>
            <a:gd name="adj2" fmla="val 234818"/>
            <a:gd name="adj3" fmla="val 16640682"/>
            <a:gd name="adj4" fmla="val 15750672"/>
            <a:gd name="adj5" fmla="val 4391"/>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550B26-6560-4818-988D-FABA80321BB4}" type="datetimeFigureOut">
              <a:rPr lang="en-US" smtClean="0"/>
              <a:t>8/6/2019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7AF10A-CEA6-4835-825A-93934B45BC2B}" type="slidenum">
              <a:rPr lang="en-US" smtClean="0"/>
              <a:t>‹#›</a:t>
            </a:fld>
            <a:endParaRPr lang="en-US"/>
          </a:p>
        </p:txBody>
      </p:sp>
    </p:spTree>
    <p:extLst>
      <p:ext uri="{BB962C8B-B14F-4D97-AF65-F5344CB8AC3E}">
        <p14:creationId xmlns:p14="http://schemas.microsoft.com/office/powerpoint/2010/main" val="906507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grievingstudents.org/module-section/death-school-crisi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grievingstudents.org/module-section/social-media/"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grievingstudents.org/module-section/suicid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grievingstudents.org/module-section/commemoration-and-memorializati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grievingstudents.org/module-section/professional-preparatio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grievingstudents.org/module-section/professional-self-car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grievingstudents.org/resources/additional-resource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rievingstudents.org/module-section/funeral-attendanc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rievingstudents.org/module-section/connecting-with-famili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rievingstudents.org/module-section/coordinating-services-supporting-transition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rievingstudents.org/module-section/peer-suppor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rievingstudents.org/module-section/death-school-crisi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Version </a:t>
            </a:r>
            <a:r>
              <a:rPr lang="en-US" b="1" baseline="0" dirty="0" smtClean="0"/>
              <a:t>August 2019</a:t>
            </a:r>
            <a:endParaRPr lang="en-US" b="1" baseline="0" dirty="0"/>
          </a:p>
          <a:p>
            <a:endParaRPr lang="en-US" baseline="0" dirty="0"/>
          </a:p>
          <a:p>
            <a:r>
              <a:rPr lang="en-US" baseline="0" dirty="0"/>
              <a:t>This “Supporting Grieving Students in Schools” training was divided into three sections or modules so that this education program can be taught in three separate presentations. </a:t>
            </a:r>
          </a:p>
          <a:p>
            <a:endParaRPr lang="en-US" baseline="0" dirty="0"/>
          </a:p>
          <a:p>
            <a:r>
              <a:rPr lang="en-US" baseline="0" dirty="0"/>
              <a:t>The first module will help school staff understand the experience of the grieving student and includes information about how children understand death and express their grief. </a:t>
            </a:r>
          </a:p>
          <a:p>
            <a:endParaRPr lang="en-US" baseline="0" dirty="0"/>
          </a:p>
          <a:p>
            <a:r>
              <a:rPr lang="en-US" baseline="0" dirty="0"/>
              <a:t>The second module presents practical suggestions about how school staff can initiate the conversation and offer support to the grieving student. </a:t>
            </a:r>
          </a:p>
          <a:p>
            <a:endParaRPr lang="en-US" baseline="0" dirty="0"/>
          </a:p>
          <a:p>
            <a:r>
              <a:rPr lang="en-US" baseline="0" dirty="0"/>
              <a:t>This is the third module.  This module presents practical guidance about how to coordinate resources and manage special issues while you support the grieving child. </a:t>
            </a:r>
          </a:p>
          <a:p>
            <a:endParaRPr lang="en-US" baseline="0" dirty="0"/>
          </a:p>
          <a:p>
            <a:r>
              <a:rPr lang="en-US" baseline="0" dirty="0"/>
              <a:t>At the bottom of some of the notes, three stars (</a:t>
            </a:r>
            <a:r>
              <a:rPr lang="en-US" b="1" baseline="0" dirty="0"/>
              <a:t>***</a:t>
            </a:r>
            <a:r>
              <a:rPr lang="en-US" baseline="0" dirty="0"/>
              <a:t>) will alert you about a location on the </a:t>
            </a:r>
            <a:r>
              <a:rPr lang="en-US" b="1" baseline="0" dirty="0"/>
              <a:t>www.grievingstudents.org </a:t>
            </a:r>
            <a:r>
              <a:rPr lang="en-US" baseline="0" dirty="0"/>
              <a:t>website where you can find video presentations and testimonies about the topic being presented.</a:t>
            </a:r>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795964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death directly affects many people in a school community, a large number of students and staff may benefit from supportive services. Current staff may find it difficult to meet all of these needs, especially if they, too, are grieving. It is therefore critical to have plans in place </a:t>
            </a:r>
            <a:r>
              <a:rPr lang="en-US" u="sng" dirty="0"/>
              <a:t>prior</a:t>
            </a:r>
            <a:r>
              <a:rPr lang="en-US" dirty="0"/>
              <a:t> to a school crisis event</a:t>
            </a:r>
            <a:r>
              <a:rPr lang="en-US" baseline="0" dirty="0"/>
              <a:t> which </a:t>
            </a:r>
            <a:r>
              <a:rPr lang="en-US" dirty="0"/>
              <a:t>outline the steps for staff and students to take in response to the event and to have relevant policies in place.  </a:t>
            </a:r>
          </a:p>
          <a:p>
            <a:endParaRPr lang="en-US" dirty="0"/>
          </a:p>
          <a:p>
            <a:r>
              <a:rPr lang="en-US" dirty="0"/>
              <a:t>In addition, schools might</a:t>
            </a:r>
            <a:r>
              <a:rPr lang="en-US" baseline="0" dirty="0"/>
              <a:t> consider establishing </a:t>
            </a:r>
            <a:r>
              <a:rPr lang="en-US" sz="1200" u="sng" dirty="0"/>
              <a:t>pre-existing</a:t>
            </a:r>
            <a:r>
              <a:rPr lang="en-US" sz="1200" dirty="0"/>
              <a:t> relationships with organizations and professionals outside the school who can be called upon with short notice to provide needed support.</a:t>
            </a:r>
          </a:p>
          <a:p>
            <a:endParaRPr lang="en-US" sz="1200" b="1" dirty="0"/>
          </a:p>
          <a:p>
            <a:r>
              <a:rPr lang="en-US" sz="1200" b="1" dirty="0"/>
              <a:t>*** Death and School Crisis</a:t>
            </a:r>
          </a:p>
          <a:p>
            <a:endParaRPr lang="en-US" sz="1200" b="0" dirty="0"/>
          </a:p>
          <a:p>
            <a:r>
              <a:rPr lang="en-US" dirty="0" smtClean="0">
                <a:hlinkClick r:id="rId3"/>
              </a:rPr>
              <a:t>https://grievingstudents.org/module-section/death-school-crisis/</a:t>
            </a:r>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t>10</a:t>
            </a:fld>
            <a:endParaRPr lang="en-US"/>
          </a:p>
        </p:txBody>
      </p:sp>
    </p:spTree>
    <p:extLst>
      <p:ext uri="{BB962C8B-B14F-4D97-AF65-F5344CB8AC3E}">
        <p14:creationId xmlns:p14="http://schemas.microsoft.com/office/powerpoint/2010/main" val="2088828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media is a powerful influence in young people’s lives. When a death of</a:t>
            </a:r>
            <a:r>
              <a:rPr lang="en-US" baseline="0" dirty="0"/>
              <a:t> a member of the </a:t>
            </a:r>
            <a:r>
              <a:rPr lang="en-US" dirty="0"/>
              <a:t>school community occurs, information can be passed quickly among students—sometimes accurate, sometimes not. Grieving students can obtain considerable support from peers and school through social media. It is important for school professionals to consider how to best adapt the use of social media when a death has occurred, and understand how to use it optimally.</a:t>
            </a:r>
          </a:p>
          <a:p>
            <a:endParaRPr lang="en-US" dirty="0"/>
          </a:p>
          <a:p>
            <a:r>
              <a:rPr lang="en-US" dirty="0"/>
              <a:t>Social</a:t>
            </a:r>
            <a:r>
              <a:rPr lang="en-US" baseline="0" dirty="0"/>
              <a:t> media:</a:t>
            </a:r>
            <a:endParaRPr lang="en-US" dirty="0"/>
          </a:p>
          <a:p>
            <a:endParaRPr lang="en-US" u="none" dirty="0"/>
          </a:p>
          <a:p>
            <a:pPr marL="171450" indent="-171450">
              <a:buFont typeface="Arial" panose="020B0604020202020204" pitchFamily="34" charset="0"/>
              <a:buChar char="•"/>
            </a:pPr>
            <a:r>
              <a:rPr lang="en-US" u="none" dirty="0"/>
              <a:t>Can</a:t>
            </a:r>
            <a:r>
              <a:rPr lang="en-US" u="none" baseline="0" dirty="0"/>
              <a:t> b</a:t>
            </a:r>
            <a:r>
              <a:rPr lang="en-US" u="none" dirty="0"/>
              <a:t>e a highly effective means to rapidly disseminate information to the school community as a whole. When appropriate, this outreach can include recent graduates who may have known the person who died, but are now living in other locations for work or college.  </a:t>
            </a:r>
          </a:p>
          <a:p>
            <a:pPr marL="171450" indent="-171450">
              <a:buFont typeface="Arial" panose="020B0604020202020204" pitchFamily="34" charset="0"/>
              <a:buChar char="•"/>
            </a:pPr>
            <a:r>
              <a:rPr lang="en-US" u="none" dirty="0"/>
              <a:t>Offers a way to reach out to grieving families or students in the initial period after a death, if the family is not yet ready to accept calls or visitors. </a:t>
            </a:r>
          </a:p>
          <a:p>
            <a:pPr marL="171450" indent="-171450">
              <a:buFont typeface="Arial" panose="020B0604020202020204" pitchFamily="34" charset="0"/>
              <a:buChar char="•"/>
            </a:pPr>
            <a:r>
              <a:rPr lang="en-US" u="none" dirty="0"/>
              <a:t>Offers insight into how people are responding to a death. Information being</a:t>
            </a:r>
            <a:r>
              <a:rPr lang="en-US" u="none" baseline="0" dirty="0"/>
              <a:t> shared among students and staff through social media</a:t>
            </a:r>
            <a:r>
              <a:rPr lang="en-US" u="none" dirty="0"/>
              <a:t> can help inform plans to provide support to the community. Schools need to develop policies concerning the monitoring of social media. It is important to find a balance that precludes infringing on privacy but allows information expressed through social media to be acted on if necessary to preserve safety—for example, if an individual is expressing suicidal intentions.</a:t>
            </a:r>
          </a:p>
          <a:p>
            <a:pPr marL="171450" indent="-171450">
              <a:buFont typeface="Arial" panose="020B0604020202020204" pitchFamily="34" charset="0"/>
              <a:buChar char="•"/>
            </a:pPr>
            <a:r>
              <a:rPr lang="en-US" u="none" dirty="0"/>
              <a:t>Ca</a:t>
            </a:r>
            <a:r>
              <a:rPr lang="en-US" u="none" baseline="0" dirty="0"/>
              <a:t>n be u</a:t>
            </a:r>
            <a:r>
              <a:rPr lang="en-US" u="none" dirty="0"/>
              <a:t>sed to facilitate commemoration and memorialization efforts.  </a:t>
            </a:r>
          </a:p>
          <a:p>
            <a:pPr marL="171450" indent="-171450">
              <a:buFont typeface="Arial" panose="020B0604020202020204" pitchFamily="34" charset="0"/>
              <a:buChar char="•"/>
            </a:pPr>
            <a:endParaRPr lang="en-US" u="none" dirty="0"/>
          </a:p>
          <a:p>
            <a:pPr marL="0" indent="0">
              <a:buFont typeface="Arial" panose="020B0604020202020204" pitchFamily="34" charset="0"/>
              <a:buNone/>
            </a:pPr>
            <a:r>
              <a:rPr lang="en-US" b="1" u="none" dirty="0"/>
              <a:t>*** Social Media</a:t>
            </a:r>
          </a:p>
          <a:p>
            <a:pPr marL="0" indent="0">
              <a:buFont typeface="Arial" panose="020B0604020202020204" pitchFamily="34" charset="0"/>
              <a:buNone/>
            </a:pPr>
            <a:endParaRPr lang="en-US" b="1" u="none" dirty="0"/>
          </a:p>
          <a:p>
            <a:pPr marL="0" indent="0">
              <a:buFont typeface="Arial" panose="020B0604020202020204" pitchFamily="34" charset="0"/>
              <a:buNone/>
            </a:pPr>
            <a:r>
              <a:rPr lang="en-US" dirty="0" smtClean="0">
                <a:hlinkClick r:id="rId3"/>
              </a:rPr>
              <a:t>https://grievingstudents.org/module-section/social-media/</a:t>
            </a:r>
            <a:r>
              <a:rPr lang="en-US" dirty="0" smtClean="0"/>
              <a:t>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740580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It is highly likely that many members of the school community, students as well as staff, have personal experiences with suicide among family or friends. Also, anyone might have considered or attempted suicide in the past—you cannot tell by looking at or talking with someone. Important</a:t>
            </a:r>
            <a:r>
              <a:rPr lang="en-US" baseline="0" dirty="0"/>
              <a:t> facts to remembers about child suicide: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Death by suicide is the third leading  cause of death in children ages 10–14</a:t>
            </a:r>
            <a:r>
              <a:rPr lang="en-US" u="none" baseline="0" dirty="0"/>
              <a:t> </a:t>
            </a:r>
            <a:r>
              <a:rPr lang="en-US" u="none" dirty="0"/>
              <a:t>&amp; the second leading cause of death in children ages 15–19.</a:t>
            </a:r>
            <a:r>
              <a:rPr lang="en-US" u="none" baseline="0" dirty="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Almost one in five high school students has considered suicide, and 2% to 6% of children attempt suicide.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Suicide is usually the result of underlying depression or other mental health problems and often is</a:t>
            </a:r>
            <a:r>
              <a:rPr lang="en-US" u="none" baseline="0" dirty="0"/>
              <a:t> </a:t>
            </a:r>
            <a:r>
              <a:rPr lang="en-US" u="none" dirty="0"/>
              <a:t>related to alcohol or other substance abuse.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u="none"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none" dirty="0"/>
              <a:t>***</a:t>
            </a:r>
            <a:r>
              <a:rPr lang="en-US" b="1" u="none" baseline="0" dirty="0"/>
              <a:t> Suicide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u="none"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hlinkClick r:id="rId3"/>
              </a:rPr>
              <a:t>https://grievingstudents.org/module-section/suicide/</a:t>
            </a:r>
            <a:endParaRPr lang="en-US" dirty="0"/>
          </a:p>
          <a:p>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t>12</a:t>
            </a:fld>
            <a:endParaRPr lang="en-US"/>
          </a:p>
        </p:txBody>
      </p:sp>
    </p:spTree>
    <p:extLst>
      <p:ext uri="{BB962C8B-B14F-4D97-AF65-F5344CB8AC3E}">
        <p14:creationId xmlns:p14="http://schemas.microsoft.com/office/powerpoint/2010/main" val="29687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US" sz="1200" b="0" i="0" u="none" strike="noStrike" kern="1200" cap="none" spc="0" normalizeH="0" baseline="0" noProof="0" dirty="0">
                <a:ln>
                  <a:noFill/>
                </a:ln>
                <a:solidFill>
                  <a:srgbClr val="663300"/>
                </a:solidFill>
                <a:effectLst/>
                <a:uLnTx/>
                <a:uFillTx/>
                <a:latin typeface="+mn-lt"/>
              </a:rPr>
              <a:t>Setting Goals for School Staff following a Suicide:</a:t>
            </a:r>
          </a:p>
          <a:p>
            <a:pPr marL="0" indent="0">
              <a:buNone/>
            </a:pPr>
            <a:endParaRPr kumimoji="0" lang="en-US" sz="4400" b="0" i="0" u="none" strike="noStrike" kern="1200" cap="none" spc="0" normalizeH="0" baseline="0" noProof="0" dirty="0">
              <a:ln>
                <a:noFill/>
              </a:ln>
              <a:solidFill>
                <a:srgbClr val="663300"/>
              </a:solidFill>
              <a:effectLst/>
              <a:uLnTx/>
              <a:uFillTx/>
              <a:latin typeface="+mn-lt"/>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t>Talk with the surviving family about sharing the cause of death. </a:t>
            </a:r>
            <a:r>
              <a:rPr lang="en-US" u="none" dirty="0"/>
              <a:t>Because of the stigma and pain of suicide, survivors often experience strong feelings of guilt, shame, regret, and anger. Families may not wish suicide mentioned as a possible or likely cause of their child’s death, even when circumstances suggest otherwise. When possible, explain to the family that an honest, sensitive discussion about the cause of death with students may decrease the risk that others will die by suicide.</a:t>
            </a:r>
            <a:endParaRPr lang="en-US" sz="1200" u="none" dirty="0"/>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t>Have clear communication with students. </a:t>
            </a:r>
            <a:r>
              <a:rPr lang="en-US" u="none" dirty="0"/>
              <a:t>Effective and appropriate communication about a death by suicide is important in order to reduce the risk of other students or members of the community engaging in self-harm or attempting suicide. In presentations to students, it’s important to de-stigmatize seeking help for depression, other mental health problems, and substance abuse. Emphasize that while thoughts of escape through suicide may be fairly common—many people have such thoughts at some point in their lives—these thoughts are normally set aside by clear thinking. Self-destructive behaviors occur when a person is not able to think clearly and are often the result of impaired problem-solving abilities.</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t>Help students &amp; staff navigate the process . </a:t>
            </a:r>
            <a:r>
              <a:rPr lang="en-US" u="none" dirty="0"/>
              <a:t>It is important to recognize that talking about suicide will not cause students who otherwise wouldn’t have to consider self-harm.  Mental health and counseling staff of the school, as well as community-based partners, can serve as excellent resources to support classroom interventions. It is important to offer support resources for school staff as well. Provide information about suicide hotlines and related resources within the school and community.</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Explain to students about the danger of keeping secrets</a:t>
            </a:r>
            <a:r>
              <a:rPr lang="en-US" sz="1200" u="none" dirty="0"/>
              <a:t>. </a:t>
            </a:r>
            <a:r>
              <a:rPr lang="en-US" u="none" dirty="0"/>
              <a:t>Peers often know when a friend is thinking of self-harm. They are often asked to keep this information confidential. Explain that just as true friends don’t allow their friends to drink and drive, they should never agree to keep suicidal intentions secret. Emphasize that this advice is intended to help prevent future deaths by suicide, not to make people feel guilty if they had concerns or information about someone who completed a suicide and chose not to bring that to an adult’s attention.</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t>Use sensitivity when deciding how to commemorate the death. </a:t>
            </a:r>
            <a:r>
              <a:rPr lang="en-US" u="none" dirty="0"/>
              <a:t>Death by suicide should not be sensationalized or glamorized.  On the other hand, it is important to acknowledge the grief of survivors who lost a friend and classmate and to guide students toward resources for support. Discussions with students should be geared toward remembering what made the student special, and not emphasize the way the student died.</a:t>
            </a:r>
            <a:r>
              <a:rPr lang="en-US" u="none" baseline="0" dirty="0"/>
              <a:t> </a:t>
            </a:r>
            <a:r>
              <a:rPr lang="en-US" u="none" dirty="0"/>
              <a:t>Avoid formal acts that recognize and memorialize someone in the school community who has died by suicide. </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t>Take</a:t>
            </a:r>
            <a:r>
              <a:rPr lang="en-US" sz="1200" u="none" baseline="0" dirty="0"/>
              <a:t> steps to prevent a</a:t>
            </a:r>
            <a:r>
              <a:rPr lang="en-US" sz="1200" u="none" dirty="0"/>
              <a:t>nother suicide.</a:t>
            </a:r>
            <a:r>
              <a:rPr lang="en-US" sz="1200" u="none" baseline="0" dirty="0"/>
              <a:t> </a:t>
            </a:r>
            <a:r>
              <a:rPr lang="en-US" u="none" dirty="0"/>
              <a:t>Those closest to the deceased should be given additional support at this time. So should individuals who believe they may have neglected or mistreated the person who died. They may feel guilt themselves or be targeted and blamed by peers—for example, an ex-girlfriend who just ended a relationship with the deceased. Individuals experiencing depression, those who have contemplated or attempted suicide in the past, or those with family members who died by or are at risk for suicide may also have more difficulties and warrant additional support. School counselors, school nurses, school psychologists, and school social workers can help teachers and other school staff identify risk factors and signs of distress among individual students that may indicate the need for mental health services beyond what is offered in the school. </a:t>
            </a:r>
          </a:p>
          <a:p>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t>13</a:t>
            </a:fld>
            <a:endParaRPr lang="en-US"/>
          </a:p>
        </p:txBody>
      </p:sp>
    </p:spTree>
    <p:extLst>
      <p:ext uri="{BB962C8B-B14F-4D97-AF65-F5344CB8AC3E}">
        <p14:creationId xmlns:p14="http://schemas.microsoft.com/office/powerpoint/2010/main" val="2362146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If a teacher or staff member dies: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Assign a well-known member of the school community to cover that person’s classes and activities. This might be another teacher from the same grade level, a teacher from the prior grade, or a well-liked administrator or assistant.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When a colleague dies, teachers and other staff often feel not only grief, but an increased sense of vulnerability.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Support staff who</a:t>
            </a:r>
            <a:r>
              <a:rPr lang="en-US" u="none" baseline="0" dirty="0"/>
              <a:t> want to attend the funeral</a:t>
            </a:r>
            <a:r>
              <a:rPr lang="en-US" u="none"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Students and staff should not feel any obligation to attend the funeral.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Explore the possibilities for visitation</a:t>
            </a:r>
            <a:r>
              <a:rPr lang="en-US" u="none" baseline="0" dirty="0"/>
              <a:t> hours </a:t>
            </a:r>
            <a:r>
              <a:rPr lang="en-US" u="none" dirty="0"/>
              <a:t>that will best serve both the grieving family and the school community. The family may be able to arrange visitation hours outside of school time, for example. They may choose to move the services to a larger location. In some cases, there may not be enough room at the funeral location for all who wish to attend. Schools can plan alternative gestures for interested students and staff. They might gather outside the facility before the service to show their caring and remembrance to the family, or do activities in small groups at the school that allow them to share their thoughts with each other and possibly with the family of the deceased.  </a:t>
            </a:r>
          </a:p>
          <a:p>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t>14</a:t>
            </a:fld>
            <a:endParaRPr lang="en-US"/>
          </a:p>
        </p:txBody>
      </p:sp>
    </p:spTree>
    <p:extLst>
      <p:ext uri="{BB962C8B-B14F-4D97-AF65-F5344CB8AC3E}">
        <p14:creationId xmlns:p14="http://schemas.microsoft.com/office/powerpoint/2010/main" val="2014730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Memorial and commemorative activities can be helpful to students and staff.  When a death occurs in the school community, these activities help students to: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indent="-171450">
              <a:buFont typeface="Arial" panose="020B0604020202020204" pitchFamily="34" charset="0"/>
              <a:buChar char="•"/>
            </a:pPr>
            <a:r>
              <a:rPr lang="en-US" u="none" dirty="0"/>
              <a:t>communicate at a public level their connection and attachment  </a:t>
            </a:r>
          </a:p>
          <a:p>
            <a:pPr marL="171450" indent="-171450">
              <a:buFont typeface="Arial" panose="020B0604020202020204" pitchFamily="34" charset="0"/>
              <a:buChar char="•"/>
            </a:pPr>
            <a:r>
              <a:rPr lang="en-US" u="none" dirty="0"/>
              <a:t>express and cope with difficult feelings  </a:t>
            </a:r>
          </a:p>
          <a:p>
            <a:pPr marL="171450" indent="-171450">
              <a:buFont typeface="Arial" panose="020B0604020202020204" pitchFamily="34" charset="0"/>
              <a:buChar char="•"/>
            </a:pPr>
            <a:r>
              <a:rPr lang="en-US" u="none" dirty="0"/>
              <a:t>realize that they are not alone in having strong feelings </a:t>
            </a:r>
          </a:p>
          <a:p>
            <a:pPr marL="171450" indent="-171450">
              <a:buFont typeface="Arial" panose="020B0604020202020204" pitchFamily="34" charset="0"/>
              <a:buChar char="•"/>
            </a:pPr>
            <a:r>
              <a:rPr lang="en-US" u="none" dirty="0"/>
              <a:t>draw on the support of peers and adults in the school community </a:t>
            </a:r>
          </a:p>
          <a:p>
            <a:pPr marL="171450" indent="-171450">
              <a:buFont typeface="Arial" panose="020B0604020202020204" pitchFamily="34" charset="0"/>
              <a:buChar char="•"/>
            </a:pPr>
            <a:r>
              <a:rPr lang="en-US" u="none" dirty="0"/>
              <a:t>begin to find some meaning in the loss </a:t>
            </a:r>
          </a:p>
          <a:p>
            <a:pPr marL="171450" indent="-171450">
              <a:buFont typeface="Arial" panose="020B0604020202020204" pitchFamily="34" charset="0"/>
              <a:buChar char="•"/>
            </a:pPr>
            <a:r>
              <a:rPr lang="en-US" u="none" dirty="0"/>
              <a:t>feel reconnected to beliefs that may have been shaken by the experience </a:t>
            </a:r>
          </a:p>
          <a:p>
            <a:pPr marL="171450" indent="-171450">
              <a:buFont typeface="Arial" panose="020B0604020202020204" pitchFamily="34" charset="0"/>
              <a:buChar char="•"/>
            </a:pPr>
            <a:r>
              <a:rPr lang="en-US" u="none" dirty="0"/>
              <a:t>learn coping strategies that have worked for others, and share their own  </a:t>
            </a:r>
          </a:p>
          <a:p>
            <a:endParaRPr lang="en-US" b="1" u="sng" dirty="0"/>
          </a:p>
          <a:p>
            <a:r>
              <a:rPr lang="en-US" b="1" dirty="0"/>
              <a:t>*** Commemoration and Memorialization</a:t>
            </a:r>
          </a:p>
          <a:p>
            <a:endParaRPr lang="en-US" b="1" dirty="0"/>
          </a:p>
          <a:p>
            <a:r>
              <a:rPr lang="en-US" dirty="0" smtClean="0">
                <a:hlinkClick r:id="rId3"/>
              </a:rPr>
              <a:t>https://grievingstudents.org/module-section/commemoration-and-memorialization/</a:t>
            </a:r>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t>15</a:t>
            </a:fld>
            <a:endParaRPr lang="en-US"/>
          </a:p>
        </p:txBody>
      </p:sp>
    </p:spTree>
    <p:extLst>
      <p:ext uri="{BB962C8B-B14F-4D97-AF65-F5344CB8AC3E}">
        <p14:creationId xmlns:p14="http://schemas.microsoft.com/office/powerpoint/2010/main" val="730131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Schools should give careful consideration to ensure that any policies and procedures followed to commemorate a death support the needs of the students who are grieving as well as heed safety concerns.</a:t>
            </a:r>
          </a:p>
          <a:p>
            <a:endParaRPr lang="en-US" dirty="0"/>
          </a:p>
          <a:p>
            <a:r>
              <a:rPr lang="en-US" dirty="0"/>
              <a:t> For these activities to be helpful:</a:t>
            </a:r>
          </a:p>
          <a:p>
            <a:endParaRPr lang="en-US" dirty="0"/>
          </a:p>
          <a:p>
            <a:pPr marL="171450" indent="-171450">
              <a:buFont typeface="Arial" panose="020B0604020202020204" pitchFamily="34" charset="0"/>
              <a:buChar char="•"/>
            </a:pPr>
            <a:r>
              <a:rPr lang="en-US" sz="1200" u="none" dirty="0"/>
              <a:t>Allow students to play a central role in the planning and development process. </a:t>
            </a:r>
            <a:r>
              <a:rPr lang="en-US" u="none" dirty="0"/>
              <a:t>This ensures that the activities are relevant to students’ interests and responsive to their needs. Simply stated, a commemorative or memorial event planned by adults for children is likely to be helpful to the adults rather than the children. When children plan and take part in these activities, they can exercise some control over how they choose to remember and honor the person who died.  Helping children feel some sense of control over the response to the death lessens these feelings.</a:t>
            </a:r>
            <a:endParaRPr lang="en-US" sz="1200" u="none"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t>Be respectful of the diversity of views &amp; needs of students and staff.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t>Ensure</a:t>
            </a:r>
            <a:r>
              <a:rPr lang="en-US" sz="1200" u="none" baseline="0" dirty="0"/>
              <a:t> polices are </a:t>
            </a:r>
            <a:r>
              <a:rPr lang="en-US" sz="1200" u="none" dirty="0"/>
              <a:t>capable of being readily applied fairly and consistently across a wide range of contexts</a:t>
            </a:r>
            <a:endParaRPr lang="en-US" sz="1200" u="none"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t>Coordinate</a:t>
            </a:r>
            <a:r>
              <a:rPr lang="en-US" sz="1200" u="none" baseline="0" dirty="0"/>
              <a:t> </a:t>
            </a:r>
            <a:r>
              <a:rPr lang="en-US" sz="1200" u="none" dirty="0"/>
              <a:t>with plans for commemorative or memorial activities in the larger community.</a:t>
            </a:r>
            <a:endParaRPr lang="en-US" u="none" dirty="0"/>
          </a:p>
        </p:txBody>
      </p:sp>
      <p:sp>
        <p:nvSpPr>
          <p:cNvPr id="4" name="Slide Number Placeholder 3"/>
          <p:cNvSpPr>
            <a:spLocks noGrp="1"/>
          </p:cNvSpPr>
          <p:nvPr>
            <p:ph type="sldNum" sz="quarter" idx="10"/>
          </p:nvPr>
        </p:nvSpPr>
        <p:spPr/>
        <p:txBody>
          <a:bodyPr/>
          <a:lstStyle/>
          <a:p>
            <a:fld id="{377AF10A-CEA6-4835-825A-93934B45BC2B}" type="slidenum">
              <a:rPr lang="en-US" smtClean="0"/>
              <a:t>16</a:t>
            </a:fld>
            <a:endParaRPr lang="en-US"/>
          </a:p>
        </p:txBody>
      </p:sp>
    </p:spTree>
    <p:extLst>
      <p:ext uri="{BB962C8B-B14F-4D97-AF65-F5344CB8AC3E}">
        <p14:creationId xmlns:p14="http://schemas.microsoft.com/office/powerpoint/2010/main" val="2988241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t>Set appropriate precedents. Generally</a:t>
            </a:r>
            <a:r>
              <a:rPr lang="en-US" sz="1200" u="none" baseline="0" dirty="0"/>
              <a:t> a</a:t>
            </a:r>
            <a:r>
              <a:rPr lang="en-US" u="none" dirty="0"/>
              <a:t>void legacy memorials, such as placing a plaque in the hallway or planting a tree, or choosing a memorial effort that requires raising substantial funds. These are precedents that the school won’t wish to apply consistently to all possible future deaths.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t>Allow time to pass before decisions are made. </a:t>
            </a:r>
            <a:r>
              <a:rPr lang="en-US" u="none" dirty="0"/>
              <a:t>It is important to allow sufficient time and space in which members of the school community can identify and understand their thoughts and emotions about a death. Often, students and staff rush to plan commemorative and memorial activities, sometimes beginning such discussions hours, or even minutes, after hearing the news of the death. However, this rush to commemoration may divert attention from addressing the acute emotional needs of the broader school community.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t>Make use of social media. </a:t>
            </a:r>
            <a:r>
              <a:rPr lang="en-US" u="none" dirty="0"/>
              <a:t>Students increasingly utilize social media as a means to commemorate and memorialize those who have died. It is important that schools be aware of any such sites used or visited by students for this purpose. Ask students to bring any comments that are worrisome, destructive, or troubling to the attention of an adult—for example, suicidal or homicidal intentions, or comments about the deceased that are highly critical.</a:t>
            </a:r>
            <a:endParaRPr lang="en-US" sz="1200" u="none"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t>Manage spontaneous memorials. </a:t>
            </a:r>
            <a:r>
              <a:rPr lang="en-US" u="none" dirty="0"/>
              <a:t>When schools do not engage students in the process of planning for commemorative and memorial activities, there is a greater risk that spontaneous, informal memorials will appear in the school or community. When this happens, it is important to communicate appropriate limits.  Monitor the site regularly. Inappropriate material, whether written comments or objects, should be removed promptly. Discuss with students how long such a memorial will be left in place (generally, a few days to a week). Let them know when they may have access to the memorial and what will happen with the items left at the site.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Schools</a:t>
            </a:r>
            <a:r>
              <a:rPr lang="en-US" u="none" baseline="0" dirty="0"/>
              <a:t> should </a:t>
            </a:r>
            <a:r>
              <a:rPr lang="en-US" u="none" dirty="0"/>
              <a:t>notify families of students in the class or school prior to memorial events or planning efforts. This allows parents the chance to bring relevant family experiences to the school’s attention</a:t>
            </a:r>
            <a:r>
              <a:rPr lang="en-US" u="none" baseline="0" dirty="0"/>
              <a:t> and to </a:t>
            </a:r>
            <a:r>
              <a:rPr lang="en-US" u="none" dirty="0"/>
              <a:t>have prior discussions at home with their children about the ways the school will memorialize the life of the deceased.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Children who are uncomfortable about attending a memorial, or prefer not to participate, should feel free to choose not to go.   </a:t>
            </a:r>
          </a:p>
        </p:txBody>
      </p:sp>
      <p:sp>
        <p:nvSpPr>
          <p:cNvPr id="4" name="Slide Number Placeholder 3"/>
          <p:cNvSpPr>
            <a:spLocks noGrp="1"/>
          </p:cNvSpPr>
          <p:nvPr>
            <p:ph type="sldNum" sz="quarter" idx="10"/>
          </p:nvPr>
        </p:nvSpPr>
        <p:spPr/>
        <p:txBody>
          <a:bodyPr/>
          <a:lstStyle/>
          <a:p>
            <a:fld id="{377AF10A-CEA6-4835-825A-93934B45BC2B}" type="slidenum">
              <a:rPr lang="en-US" smtClean="0"/>
              <a:t>17</a:t>
            </a:fld>
            <a:endParaRPr lang="en-US"/>
          </a:p>
        </p:txBody>
      </p:sp>
    </p:spTree>
    <p:extLst>
      <p:ext uri="{BB962C8B-B14F-4D97-AF65-F5344CB8AC3E}">
        <p14:creationId xmlns:p14="http://schemas.microsoft.com/office/powerpoint/2010/main" val="4138885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school professionals care so deeply about students, offering support to grieving children can be both deeply gratifying and demanding. Providing support means bearing witness to students’ pain. It is critical that school professionals take care of themselves and their colleagues in ways that recognize the challenges of this work.</a:t>
            </a:r>
          </a:p>
          <a:p>
            <a:endParaRPr lang="en-US" dirty="0"/>
          </a:p>
          <a:p>
            <a:r>
              <a:rPr lang="en-US" dirty="0"/>
              <a:t>There are few ways to have a more meaningful and lasting impact on children than providing support as they cope with one of life’s most difficult challenges. In supporting grieving children, teachers connect with students in a powerful and qualitatively different way. It can be gratifying to see that relatively modest efforts to offer compassion and support have a dramatic effect on children. This support can help reduce the amount of time grieving children feel isolated, confused, or distressed.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rPr>
              <a:t>*** Professional Preparation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https://grievingstudents.org/module-section/professional-preparation/</a:t>
            </a:r>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t>18</a:t>
            </a:fld>
            <a:endParaRPr lang="en-US"/>
          </a:p>
        </p:txBody>
      </p:sp>
    </p:spTree>
    <p:extLst>
      <p:ext uri="{BB962C8B-B14F-4D97-AF65-F5344CB8AC3E}">
        <p14:creationId xmlns:p14="http://schemas.microsoft.com/office/powerpoint/2010/main" val="1532475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Supporting grieving children can trigger a range of reactions in adults. This is especially true if a child’s loss is somehow similar to an adult’s personal experience. But even when the circumstances are quite different, the simple, powerful reality of a grieving child can raise thoughts, feelings, and memories concerning the adult’s own family and friends. </a:t>
            </a:r>
          </a:p>
          <a:p>
            <a:endParaRPr lang="en-US" dirty="0"/>
          </a:p>
          <a:p>
            <a:r>
              <a:rPr lang="en-US" u="none" dirty="0"/>
              <a:t>Examples of situations where adults may experience triggers include: </a:t>
            </a:r>
          </a:p>
          <a:p>
            <a:endParaRPr lang="en-US" u="none" dirty="0"/>
          </a:p>
          <a:p>
            <a:r>
              <a:rPr lang="en-US" u="none" dirty="0"/>
              <a:t>• A past personal experience with grief. School professionals who experienced the death of a parent during childhood may bring greater empathy and insight to their interactions with grieving students. They will also be more likely to experience a rekindling of their own memories. </a:t>
            </a:r>
          </a:p>
          <a:p>
            <a:r>
              <a:rPr lang="en-US" u="none" dirty="0"/>
              <a:t>• Coping with serious illness. An adult facing a life-changing or life-threatening illness may become more anxious about personal health and outcomes while comforting a student whose parent or sibling died of a serious illness such as cancer. </a:t>
            </a:r>
          </a:p>
          <a:p>
            <a:r>
              <a:rPr lang="en-US" u="none" dirty="0"/>
              <a:t>• Having a friend or family member who is ill. When someone close to a school professional is facing possible disability or death, a student’s grief may heighten worries or anticipatory grief reactions. </a:t>
            </a:r>
          </a:p>
          <a:p>
            <a:r>
              <a:rPr lang="en-US" u="none" dirty="0"/>
              <a:t>• New concerns about loved ones. Even when adults are not dealing with past deaths or current illnesses in their lives, the process of watching a child struggle to cope may heighten their own concerns about family and loved ones. A child’s grief can be a stark reminder that all life is fragile and uncertain.</a:t>
            </a:r>
          </a:p>
          <a:p>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t>19</a:t>
            </a:fld>
            <a:endParaRPr lang="en-US"/>
          </a:p>
        </p:txBody>
      </p:sp>
    </p:spTree>
    <p:extLst>
      <p:ext uri="{BB962C8B-B14F-4D97-AF65-F5344CB8AC3E}">
        <p14:creationId xmlns:p14="http://schemas.microsoft.com/office/powerpoint/2010/main" val="3425208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Practical</a:t>
            </a:r>
            <a:r>
              <a:rPr lang="en-US" baseline="0" dirty="0"/>
              <a:t> considerations sometime require adaptation of existing policies and practices to meet the needs of the grieving child, class, school and family.</a:t>
            </a:r>
          </a:p>
          <a:p>
            <a:endParaRPr lang="en-US" b="0" baseline="0" dirty="0"/>
          </a:p>
          <a:p>
            <a:r>
              <a:rPr lang="en-US" b="0" baseline="0" dirty="0"/>
              <a:t>This is the 3</a:t>
            </a:r>
            <a:r>
              <a:rPr lang="en-US" b="0" baseline="30000" dirty="0"/>
              <a:t>rd</a:t>
            </a:r>
            <a:r>
              <a:rPr lang="en-US" b="0" baseline="0" dirty="0"/>
              <a:t> of 3 modules. This module will provide information about how school staff can:</a:t>
            </a:r>
          </a:p>
          <a:p>
            <a:endParaRPr lang="en-US" b="0"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mn-lt"/>
              </a:rPr>
              <a:t>Provide advice on Funeral Attendance for Families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mn-lt"/>
              </a:rPr>
              <a:t>Connect With Grieving Families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mn-lt"/>
              </a:rPr>
              <a:t>Coordinate School Team Services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mn-lt"/>
              </a:rPr>
              <a:t>Foster Peer Support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mn-lt"/>
              </a:rPr>
              <a:t>Inform Staff and Students About a Death</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mn-lt"/>
              </a:rPr>
              <a:t>Prepare for a Crisis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mn-lt"/>
              </a:rPr>
              <a:t>Use Social Media Following a Death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mn-lt"/>
              </a:rPr>
              <a:t>Set Goals for School Staff following a Suicide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mn-lt"/>
              </a:rPr>
              <a:t>Respond When a Teacher or Other Staff Dies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mn-lt"/>
              </a:rPr>
              <a:t>Provide Support through Memorials &amp; Commemorative Activities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mn-lt"/>
              </a:rPr>
              <a:t>Focus on Professional Self-Care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1" i="0" u="none" strike="noStrike" kern="1200" cap="none" spc="0" normalizeH="0" baseline="0" noProof="0" dirty="0">
              <a:ln>
                <a:noFill/>
              </a:ln>
              <a:solidFill>
                <a:prstClr val="black"/>
              </a:solidFill>
              <a:effectLst/>
              <a:uLnTx/>
              <a:uFillTx/>
              <a:latin typeface="+mn-lt"/>
            </a:endParaRPr>
          </a:p>
          <a:p>
            <a:r>
              <a:rPr lang="en-US" baseline="0" dirty="0"/>
              <a:t>At the bottom of some of the notes, three stars (</a:t>
            </a:r>
            <a:r>
              <a:rPr lang="en-US" b="1" baseline="0" dirty="0"/>
              <a:t>***</a:t>
            </a:r>
            <a:r>
              <a:rPr lang="en-US" baseline="0" dirty="0"/>
              <a:t>) will alert you about a location on the </a:t>
            </a:r>
            <a:r>
              <a:rPr lang="en-US" b="1" baseline="0" dirty="0"/>
              <a:t>www.grievingstudents.org</a:t>
            </a:r>
            <a:r>
              <a:rPr lang="en-US" baseline="0" dirty="0"/>
              <a:t> website where you can find video presentations and testimonies about the topic being presented.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t>2</a:t>
            </a:fld>
            <a:endParaRPr lang="en-US"/>
          </a:p>
        </p:txBody>
      </p:sp>
    </p:spTree>
    <p:extLst>
      <p:ext uri="{BB962C8B-B14F-4D97-AF65-F5344CB8AC3E}">
        <p14:creationId xmlns:p14="http://schemas.microsoft.com/office/powerpoint/2010/main" val="2617262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with children who are in distress can be unsettling for adults. We sense a vulnerability in children and naturally want to shield them from painful experiences.</a:t>
            </a:r>
            <a:r>
              <a:rPr lang="en-US" baseline="0" dirty="0"/>
              <a:t> School staff can sustain their support for a grieving child if they look after their own wellness and arrange for assistance themselves. The following are some ways school staff can obtain support:</a:t>
            </a:r>
          </a:p>
          <a:p>
            <a:endParaRPr lang="en-US" dirty="0"/>
          </a:p>
          <a:p>
            <a:pPr marL="171450" indent="-171450">
              <a:buFont typeface="Arial" panose="020B0604020202020204" pitchFamily="34" charset="0"/>
              <a:buChar char="•"/>
            </a:pPr>
            <a:r>
              <a:rPr lang="en-US" u="none" dirty="0"/>
              <a:t>Identify friends, family, and colleagues to talk with. There may be times, however, when the support of family, friends, and colleagues is not the right match for the concerns at hand, or not sufficient on its own. </a:t>
            </a:r>
          </a:p>
          <a:p>
            <a:pPr marL="171450" indent="-171450">
              <a:buFont typeface="Arial" panose="020B0604020202020204" pitchFamily="34" charset="0"/>
              <a:buChar char="•"/>
            </a:pPr>
            <a:r>
              <a:rPr lang="en-US" u="none" dirty="0"/>
              <a:t>Seek</a:t>
            </a:r>
            <a:r>
              <a:rPr lang="en-US" u="none" baseline="0" dirty="0"/>
              <a:t> </a:t>
            </a:r>
            <a:r>
              <a:rPr lang="en-US" u="none" dirty="0"/>
              <a:t>additional support when guilt, resentment, or personal grief is strong or persistent.</a:t>
            </a:r>
          </a:p>
          <a:p>
            <a:pPr marL="171450" indent="-171450">
              <a:buFont typeface="Arial" panose="020B0604020202020204" pitchFamily="34" charset="0"/>
              <a:buChar char="•"/>
            </a:pPr>
            <a:r>
              <a:rPr lang="en-US" u="none" dirty="0"/>
              <a:t>Consult</a:t>
            </a:r>
            <a:r>
              <a:rPr lang="en-US" u="none" baseline="0" dirty="0"/>
              <a:t> </a:t>
            </a:r>
            <a:r>
              <a:rPr lang="en-US" u="none" dirty="0"/>
              <a:t>with a school counselor, school nurse, school psychologist, school social worker, or other members of the school staff. </a:t>
            </a:r>
          </a:p>
          <a:p>
            <a:pPr marL="171450" indent="-171450">
              <a:buFont typeface="Arial" panose="020B0604020202020204" pitchFamily="34" charset="0"/>
              <a:buChar char="•"/>
            </a:pPr>
            <a:endParaRPr lang="en-US" u="none" dirty="0"/>
          </a:p>
          <a:p>
            <a:pPr marL="0" indent="0">
              <a:buFont typeface="Arial" panose="020B0604020202020204" pitchFamily="34" charset="0"/>
              <a:buNone/>
            </a:pPr>
            <a:r>
              <a:rPr lang="en-US" b="1" u="none" dirty="0"/>
              <a:t>***</a:t>
            </a:r>
            <a:r>
              <a:rPr lang="en-US" b="1" u="none" baseline="0" dirty="0"/>
              <a:t> Professional Self-Care</a:t>
            </a:r>
          </a:p>
          <a:p>
            <a:pPr marL="0" indent="0">
              <a:buFont typeface="Arial" panose="020B0604020202020204" pitchFamily="34" charset="0"/>
              <a:buNone/>
            </a:pPr>
            <a:endParaRPr lang="en-US" b="1" u="none" baseline="0" dirty="0"/>
          </a:p>
          <a:p>
            <a:pPr marL="0" indent="0">
              <a:buFont typeface="Arial" panose="020B0604020202020204" pitchFamily="34" charset="0"/>
              <a:buNone/>
            </a:pPr>
            <a:r>
              <a:rPr lang="en-US" dirty="0" smtClean="0">
                <a:hlinkClick r:id="rId3"/>
              </a:rPr>
              <a:t>https://grievingstudents.org/module-section/professional-self-care/</a:t>
            </a:r>
            <a:endParaRPr lang="en-US" dirty="0"/>
          </a:p>
          <a:p>
            <a:r>
              <a:rPr lang="en-US" dirty="0"/>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t>20</a:t>
            </a:fld>
            <a:endParaRPr lang="en-US"/>
          </a:p>
        </p:txBody>
      </p:sp>
    </p:spTree>
    <p:extLst>
      <p:ext uri="{BB962C8B-B14F-4D97-AF65-F5344CB8AC3E}">
        <p14:creationId xmlns:p14="http://schemas.microsoft.com/office/powerpoint/2010/main" val="409556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presentation was developed by the National Center for School Crisis and Bereavement, located at the University of Southern California School of Social Work.  </a:t>
            </a:r>
          </a:p>
          <a:p>
            <a:endParaRPr lang="en-US" baseline="0" dirty="0"/>
          </a:p>
          <a:p>
            <a:r>
              <a:rPr lang="en-US" baseline="0" smtClean="0"/>
              <a:t>August </a:t>
            </a:r>
            <a:r>
              <a:rPr lang="en-US" baseline="0" dirty="0" smtClean="0"/>
              <a:t>2019 version.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AF10A-CEA6-4835-825A-93934B45BC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6392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C970F5-ADAB-4E1C-A52F-0ED44C3880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3794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Coalition to Support Grieving Students was convened by the New York Life Foundation and the National Center for School Crisis and Bereavement, which is led by pediatrician and childhood bereavement expert David J. </a:t>
            </a:r>
            <a:r>
              <a:rPr lang="en-US" dirty="0" err="1"/>
              <a:t>Schonfeld</a:t>
            </a:r>
            <a:r>
              <a:rPr lang="en-US" dirty="0"/>
              <a:t>, M.D. </a:t>
            </a:r>
          </a:p>
          <a:p>
            <a:endParaRPr lang="en-US" dirty="0"/>
          </a:p>
          <a:p>
            <a:r>
              <a:rPr lang="en-US" dirty="0"/>
              <a:t>The efforts of the Coalition</a:t>
            </a:r>
            <a:r>
              <a:rPr lang="en-US" baseline="0" dirty="0"/>
              <a:t> have led to the establishment of a unified voice in ways schools can support grieving students. The www.grievingstudents.org website features a variety of training resources including videos, handouts and links to additional resources.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AF10A-CEA6-4835-825A-93934B45BC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4632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website grievingstudents.org</a:t>
            </a:r>
            <a:r>
              <a:rPr lang="en-US" baseline="0" dirty="0"/>
              <a:t> is </a:t>
            </a:r>
            <a:r>
              <a:rPr lang="en-US" dirty="0"/>
              <a:t>an innovative multimedia resource designed to empower educators and school professionals in their efforts to support grieving students.</a:t>
            </a:r>
          </a:p>
          <a:p>
            <a:endParaRPr lang="en-US" dirty="0"/>
          </a:p>
          <a:p>
            <a:r>
              <a:rPr lang="en-US" dirty="0"/>
              <a:t>The website offers</a:t>
            </a:r>
            <a:r>
              <a:rPr lang="en-US" baseline="0" dirty="0"/>
              <a:t> information in six topic sections important to schools in their work to support grieving students:</a:t>
            </a:r>
          </a:p>
          <a:p>
            <a:pPr marL="171450" indent="-171450">
              <a:buFont typeface="Arial" panose="020B0604020202020204" pitchFamily="34" charset="0"/>
              <a:buChar char="•"/>
            </a:pPr>
            <a:r>
              <a:rPr lang="en-US" baseline="0" dirty="0"/>
              <a:t>Conversation and Support</a:t>
            </a:r>
          </a:p>
          <a:p>
            <a:pPr marL="171450" indent="-171450">
              <a:buFont typeface="Arial" panose="020B0604020202020204" pitchFamily="34" charset="0"/>
              <a:buChar char="•"/>
            </a:pPr>
            <a:r>
              <a:rPr lang="en-US" baseline="0" dirty="0"/>
              <a:t>Developmental and Cultural Considerations</a:t>
            </a:r>
          </a:p>
          <a:p>
            <a:pPr marL="171450" indent="-171450">
              <a:buFont typeface="Arial" panose="020B0604020202020204" pitchFamily="34" charset="0"/>
              <a:buChar char="•"/>
            </a:pPr>
            <a:r>
              <a:rPr lang="en-US" baseline="0" dirty="0"/>
              <a:t>Practical Considerations</a:t>
            </a:r>
          </a:p>
          <a:p>
            <a:pPr marL="171450" indent="-171450">
              <a:buFont typeface="Arial" panose="020B0604020202020204" pitchFamily="34" charset="0"/>
              <a:buChar char="•"/>
            </a:pPr>
            <a:r>
              <a:rPr lang="en-US" baseline="0" dirty="0"/>
              <a:t>Reactions and Triggers</a:t>
            </a:r>
          </a:p>
          <a:p>
            <a:pPr marL="171450" indent="-171450">
              <a:buFont typeface="Arial" panose="020B0604020202020204" pitchFamily="34" charset="0"/>
              <a:buChar char="•"/>
            </a:pPr>
            <a:r>
              <a:rPr lang="en-US" baseline="0" dirty="0"/>
              <a:t>Professional Preparation and Self-Care</a:t>
            </a:r>
          </a:p>
          <a:p>
            <a:pPr marL="171450" indent="-171450">
              <a:buFont typeface="Arial" panose="020B0604020202020204" pitchFamily="34" charset="0"/>
              <a:buChar char="•"/>
            </a:pPr>
            <a:r>
              <a:rPr lang="en-US" baseline="0" dirty="0"/>
              <a:t>Crisis and Other Special Circumstances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Each topic section contains 2 - 4 video modules. Each video is accompanied by downloadable handouts that summarize major points covered in the module.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Links to additional resources for schools and families are also available </a:t>
            </a:r>
            <a:r>
              <a:rPr lang="en-US" b="1" baseline="0" dirty="0" smtClean="0"/>
              <a:t>(</a:t>
            </a:r>
            <a:r>
              <a:rPr lang="en-US" b="1" dirty="0" smtClean="0">
                <a:hlinkClick r:id="rId3"/>
              </a:rPr>
              <a:t>https://grievingstudents.org/resources/additional-resources/</a:t>
            </a:r>
            <a:r>
              <a:rPr lang="en-US" b="1" dirty="0" smtClean="0"/>
              <a:t>) </a:t>
            </a:r>
            <a:r>
              <a:rPr lang="en-US" baseline="0" dirty="0" smtClean="0"/>
              <a:t>including</a:t>
            </a:r>
            <a:r>
              <a:rPr lang="en-US" baseline="0" dirty="0"/>
              <a:t>:</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Parent Booklet: After a Loved One Dies – English &amp; Spanish</a:t>
            </a:r>
          </a:p>
          <a:p>
            <a:pPr marL="171450" indent="-171450">
              <a:buFont typeface="Arial" panose="020B0604020202020204" pitchFamily="34" charset="0"/>
              <a:buChar char="•"/>
            </a:pPr>
            <a:r>
              <a:rPr lang="en-US" baseline="0" dirty="0"/>
              <a:t>Guidelines for Responding to the Death of a Student or School Staff</a:t>
            </a:r>
          </a:p>
          <a:p>
            <a:pPr marL="171450" indent="-171450">
              <a:buFont typeface="Arial" panose="020B0604020202020204" pitchFamily="34" charset="0"/>
              <a:buChar char="•"/>
            </a:pPr>
            <a:r>
              <a:rPr lang="en-US" baseline="0" dirty="0"/>
              <a:t>Guidelines for Responding to a Death by Suicide</a:t>
            </a:r>
          </a:p>
          <a:p>
            <a:pPr marL="171450" indent="-171450">
              <a:buFont typeface="Arial" panose="020B0604020202020204" pitchFamily="34" charset="0"/>
              <a:buChar char="•"/>
            </a:pPr>
            <a:r>
              <a:rPr lang="en-US" baseline="0" dirty="0"/>
              <a:t>US DOE ERCM Express: Coping With the Death of a Student or Staff Member</a:t>
            </a:r>
          </a:p>
          <a:p>
            <a:pPr marL="171450" indent="-171450">
              <a:buFont typeface="Arial" panose="020B0604020202020204" pitchFamily="34" charset="0"/>
              <a:buChar char="•"/>
            </a:pPr>
            <a:r>
              <a:rPr lang="en-US" baseline="0" dirty="0"/>
              <a:t>Booklet: Supporting Our Students</a:t>
            </a:r>
          </a:p>
          <a:p>
            <a:pPr marL="171450" indent="-171450">
              <a:buFont typeface="Arial" panose="020B0604020202020204" pitchFamily="34" charset="0"/>
              <a:buChar char="•"/>
            </a:pPr>
            <a:r>
              <a:rPr lang="en-US" baseline="0" dirty="0"/>
              <a:t>Handout: Supporting Your Child</a:t>
            </a:r>
          </a:p>
          <a:p>
            <a:pPr marL="171450" indent="-171450">
              <a:buFont typeface="Arial" panose="020B0604020202020204" pitchFamily="34" charset="0"/>
              <a:buChar char="•"/>
            </a:pPr>
            <a:r>
              <a:rPr lang="en-US" baseline="0" dirty="0"/>
              <a:t>Teacher Training </a:t>
            </a:r>
            <a:r>
              <a:rPr lang="en-US" baseline="0" dirty="0" err="1"/>
              <a:t>Powerpoint</a:t>
            </a:r>
            <a:r>
              <a:rPr lang="en-US" baseline="0" dirty="0"/>
              <a:t>: Children and Bereavement: How Teachers and Schools Can Help</a:t>
            </a:r>
          </a:p>
          <a:p>
            <a:pPr marL="171450" indent="-171450">
              <a:buFont typeface="Arial" panose="020B0604020202020204" pitchFamily="34" charset="0"/>
              <a:buChar char="•"/>
            </a:pPr>
            <a:r>
              <a:rPr lang="en-US" baseline="0" dirty="0"/>
              <a:t>National and Regional Support Resources </a:t>
            </a:r>
          </a:p>
          <a:p>
            <a:pPr marL="171450" indent="-171450">
              <a:buFont typeface="Arial" panose="020B0604020202020204" pitchFamily="34" charset="0"/>
              <a:buChar char="•"/>
            </a:pPr>
            <a:r>
              <a:rPr lang="en-US" baseline="0" dirty="0"/>
              <a:t>Article: Coping With Loss</a:t>
            </a:r>
          </a:p>
          <a:p>
            <a:pPr marL="171450" indent="-171450">
              <a:buFont typeface="Arial" panose="020B0604020202020204" pitchFamily="34" charset="0"/>
              <a:buChar char="•"/>
            </a:pPr>
            <a:r>
              <a:rPr lang="en-US" baseline="0" dirty="0"/>
              <a:t>Article: School Crisis Response Initiative</a:t>
            </a:r>
          </a:p>
          <a:p>
            <a:pPr marL="171450" indent="-171450">
              <a:buFont typeface="Arial" panose="020B0604020202020204" pitchFamily="34" charset="0"/>
              <a:buChar char="•"/>
            </a:pPr>
            <a:r>
              <a:rPr lang="en-US" baseline="0" dirty="0"/>
              <a:t>Article: Talking With Children About Death </a:t>
            </a:r>
          </a:p>
          <a:p>
            <a:pPr marL="0" indent="0">
              <a:buFont typeface="Arial" panose="020B0604020202020204" pitchFamily="34" charset="0"/>
              <a:buNone/>
            </a:pPr>
            <a:r>
              <a:rPr lang="en-US" baseline="0" dirty="0"/>
              <a:t> </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167730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anose="020B0600070205080204" pitchFamily="34" charset="-128"/>
              </a:rPr>
              <a:t>A free booklet for parents on how to talk to and support their children after a death can be downloaded in both English and Spanish at www.achildingrief.com.</a:t>
            </a:r>
          </a:p>
          <a:p>
            <a:endParaRPr lang="en-US" dirty="0">
              <a:ea typeface="ＭＳ Ｐゴシック" panose="020B0600070205080204" pitchFamily="34" charset="-128"/>
            </a:endParaRPr>
          </a:p>
          <a:p>
            <a:r>
              <a:rPr lang="en-US" b="0" dirty="0">
                <a:ea typeface="ＭＳ Ｐゴシック" panose="020B0600070205080204" pitchFamily="34" charset="-128"/>
              </a:rPr>
              <a:t>Those looking for more detailed information may wish to read </a:t>
            </a:r>
            <a:r>
              <a:rPr lang="en-US" b="1" i="1" dirty="0">
                <a:ea typeface="ＭＳ Ｐゴシック" panose="020B0600070205080204" pitchFamily="34" charset="-128"/>
              </a:rPr>
              <a:t>The Grieving Student</a:t>
            </a:r>
            <a:r>
              <a:rPr lang="en-US" b="1" i="1" baseline="0" dirty="0">
                <a:ea typeface="ＭＳ Ｐゴシック" panose="020B0600070205080204" pitchFamily="34" charset="-128"/>
              </a:rPr>
              <a:t>: A Teacher’s Guide</a:t>
            </a:r>
            <a:r>
              <a:rPr lang="en-US" b="0" i="1" baseline="0" dirty="0">
                <a:ea typeface="ＭＳ Ｐゴシック" panose="020B0600070205080204" pitchFamily="34" charset="-128"/>
              </a:rPr>
              <a:t>,</a:t>
            </a:r>
            <a:r>
              <a:rPr lang="en-US" i="1" baseline="0" dirty="0">
                <a:ea typeface="ＭＳ Ｐゴシック" panose="020B0600070205080204" pitchFamily="34" charset="-128"/>
              </a:rPr>
              <a:t> </a:t>
            </a:r>
            <a:r>
              <a:rPr lang="en-US" baseline="0" dirty="0">
                <a:ea typeface="ＭＳ Ｐゴシック" panose="020B0600070205080204" pitchFamily="34" charset="-128"/>
              </a:rPr>
              <a:t>published by Brookes Publishing. </a:t>
            </a:r>
            <a:r>
              <a:rPr lang="en-US" sz="1200" b="0" i="0" kern="1200" dirty="0">
                <a:solidFill>
                  <a:schemeClr val="tx1"/>
                </a:solidFill>
                <a:effectLst/>
                <a:latin typeface="+mn-lt"/>
                <a:ea typeface="+mn-ea"/>
                <a:cs typeface="+mn-cs"/>
              </a:rPr>
              <a:t>Teachers can be a critical lifeline for a grieving child—and now they have a practical guidebook to help them provide sensitive support to students of all ages. Educators will get the real-world tips, strategies, and insights they need to:</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explain the major concepts of death in age-appropriate ways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respond constructively to children's common feelings and behaviors after a death</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initiate and maintain positive, helpful communication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learn what to say and what not to say when a child or family is grieving</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use simple commemorative activities at school to help students cope with their feelings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address children's responses to different causes of death, including suicide, illness, and violence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help a child who is "stuck" in a difficult phase of grief</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provide ongoing assistance when triggers of grief renew a child's sense of loss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notify and support students after a death that affects the whole school community </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This guide was written</a:t>
            </a:r>
            <a:r>
              <a:rPr lang="en-US" sz="1200" b="0" i="0" kern="1200" baseline="0" dirty="0">
                <a:solidFill>
                  <a:schemeClr val="tx1"/>
                </a:solidFill>
                <a:effectLst/>
                <a:latin typeface="+mn-lt"/>
                <a:ea typeface="+mn-ea"/>
                <a:cs typeface="+mn-cs"/>
              </a:rPr>
              <a:t> by David J. </a:t>
            </a:r>
            <a:r>
              <a:rPr lang="en-US" sz="1200" b="0" i="0" kern="1200" baseline="0" dirty="0" err="1">
                <a:solidFill>
                  <a:schemeClr val="tx1"/>
                </a:solidFill>
                <a:effectLst/>
                <a:latin typeface="+mn-lt"/>
                <a:ea typeface="+mn-ea"/>
                <a:cs typeface="+mn-cs"/>
              </a:rPr>
              <a:t>Schonfeld</a:t>
            </a:r>
            <a:r>
              <a:rPr lang="en-US" sz="1200" b="0" i="0" kern="1200" baseline="0" dirty="0">
                <a:solidFill>
                  <a:schemeClr val="tx1"/>
                </a:solidFill>
                <a:effectLst/>
                <a:latin typeface="+mn-lt"/>
                <a:ea typeface="+mn-ea"/>
                <a:cs typeface="+mn-cs"/>
              </a:rPr>
              <a:t> and Marcia </a:t>
            </a:r>
            <a:r>
              <a:rPr lang="en-US" sz="1200" b="0" i="0" kern="1200" baseline="0" dirty="0" err="1">
                <a:solidFill>
                  <a:schemeClr val="tx1"/>
                </a:solidFill>
                <a:effectLst/>
                <a:latin typeface="+mn-lt"/>
                <a:ea typeface="+mn-ea"/>
                <a:cs typeface="+mn-cs"/>
              </a:rPr>
              <a:t>Quackenbush</a:t>
            </a:r>
            <a:r>
              <a:rPr lang="en-US" sz="1200" b="0" i="0" kern="1200" baseline="0" dirty="0">
                <a:solidFill>
                  <a:schemeClr val="tx1"/>
                </a:solidFill>
                <a:effectLst/>
                <a:latin typeface="+mn-lt"/>
                <a:ea typeface="+mn-ea"/>
                <a:cs typeface="+mn-cs"/>
              </a:rPr>
              <a:t> and provides additional information as well as illustrative examples to expand on the information presented in this training.</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t>
            </a:r>
          </a:p>
          <a:p>
            <a:pPr eaLnBrk="1" hangingPunct="1">
              <a:spcBef>
                <a:spcPct val="0"/>
              </a:spcBef>
            </a:pPr>
            <a:endParaRPr lang="en-US" dirty="0">
              <a:ea typeface="ＭＳ Ｐゴシック" panose="020B0600070205080204" pitchFamily="34" charset="-128"/>
            </a:endParaRPr>
          </a:p>
          <a:p>
            <a:pPr eaLnBrk="1" hangingPunct="1">
              <a:spcBef>
                <a:spcPct val="0"/>
              </a:spcBef>
            </a:pPr>
            <a:endParaRPr lang="en-US" dirty="0">
              <a:ea typeface="ＭＳ Ｐゴシック" panose="020B0600070205080204" pitchFamily="34" charset="-128"/>
            </a:endParaRPr>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C8A26E5-B9F5-451C-9CA1-C60ED4852C9A}" type="slidenum">
              <a:rPr lang="en-US">
                <a:solidFill>
                  <a:prstClr val="black"/>
                </a:solidFill>
              </a:rPr>
              <a:pPr>
                <a:spcBef>
                  <a:spcPct val="0"/>
                </a:spcBef>
              </a:pPr>
              <a:t>25</a:t>
            </a:fld>
            <a:endParaRPr lang="en-US">
              <a:solidFill>
                <a:prstClr val="black"/>
              </a:solidFill>
            </a:endParaRPr>
          </a:p>
        </p:txBody>
      </p:sp>
    </p:spTree>
    <p:extLst>
      <p:ext uri="{BB962C8B-B14F-4D97-AF65-F5344CB8AC3E}">
        <p14:creationId xmlns:p14="http://schemas.microsoft.com/office/powerpoint/2010/main" val="1049860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offer children a chance to attend funeral or memorial services after the death of a family member or a loved one. Most of the time, it’s better for children if they do attend. School personnel often have a chance to play a vital role in helping families make good choices about children’s participation in services. Often, school personnel are the only professionals who interact with families before the funeral.</a:t>
            </a:r>
          </a:p>
          <a:p>
            <a:endParaRPr lang="en-US" dirty="0"/>
          </a:p>
          <a:p>
            <a:r>
              <a:rPr lang="en-US" dirty="0"/>
              <a:t>It is important for children to understand beforehand what is likely to occur at the funeral. School</a:t>
            </a:r>
            <a:r>
              <a:rPr lang="en-US" baseline="0" dirty="0"/>
              <a:t> staff</a:t>
            </a:r>
            <a:r>
              <a:rPr lang="en-US" dirty="0"/>
              <a:t> can share the following guidelines with families to help them prepare and support children attending services: </a:t>
            </a:r>
          </a:p>
          <a:p>
            <a:endParaRPr lang="en-US" u="none" dirty="0"/>
          </a:p>
          <a:p>
            <a:r>
              <a:rPr lang="en-US" u="none" dirty="0"/>
              <a:t>• Explain what will happen. In simple terms, describe what the service will be like. For example, talk about where it will be held, who will be there, the sequence of events, and what people might say or do. Will there be laughter? Tears? Stories? Music and singing? Will the casket be present? Will it be an open casket? Will there be a funeral procession or a graveside service? </a:t>
            </a:r>
          </a:p>
          <a:p>
            <a:r>
              <a:rPr lang="en-US" u="none" dirty="0"/>
              <a:t>• Answer questions. Invite children to ask questions at any point over the days leading up to, as well as during and after the service. Check in with children several times over this period. </a:t>
            </a:r>
          </a:p>
          <a:p>
            <a:r>
              <a:rPr lang="en-US" u="none" dirty="0"/>
              <a:t>• Let children decide. Give children choices—to attend the services or not, to participate actively or sit quietly, or to stay for the entire service or part of it. It’s helpful to tell children they can leave the service at any point, or take a break for a short time if they wish. </a:t>
            </a:r>
          </a:p>
          <a:p>
            <a:r>
              <a:rPr lang="en-US" u="none" dirty="0"/>
              <a:t>• Pair an adult with each child. Especially for young children and preteens, find an adult who can stay with the child throughout the service. This adult can answer questions, provide support and comfort, and accompany the child if he or she wishes to leave for a period of time. Ideally, this will be someone known to the child, but not deeply affected by the death. A babysitter or neighbor often works well. Teachers can also offer to fulfill this role. </a:t>
            </a:r>
          </a:p>
          <a:p>
            <a:r>
              <a:rPr lang="en-US" u="none" dirty="0"/>
              <a:t>• Allow options. Help children find ways to be present at the service that feel safe and meaningful. Young children might want to play quietly on one side of the room. Teens might want to invite a close friend to sit with them in the family section. </a:t>
            </a:r>
          </a:p>
          <a:p>
            <a:r>
              <a:rPr lang="en-US" u="none" dirty="0"/>
              <a:t>• Offer a role. When the service is for a family member, offer the child an opportunity to play a role in the service. Choose simple options that are a good match for the child’s age and personality. They</a:t>
            </a:r>
            <a:r>
              <a:rPr lang="en-US" u="none" baseline="0" dirty="0"/>
              <a:t> may wish </a:t>
            </a:r>
            <a:r>
              <a:rPr lang="en-US" u="none" dirty="0"/>
              <a:t>to select music, read a poem, pass out memorial cards, light candles, or perform some other activity. It’s also fine if the child prefers not to participate actively in the service. </a:t>
            </a:r>
          </a:p>
          <a:p>
            <a:r>
              <a:rPr lang="en-US" u="none" dirty="0"/>
              <a:t>• Check in afterward. Ask children what they thought of the service and how they are feeling about it. Find out if they have any questions. Check in periodically over several days. Teachers can also check in with students after they have attended a service.</a:t>
            </a:r>
          </a:p>
          <a:p>
            <a:endParaRPr lang="en-US" b="1" u="none" dirty="0"/>
          </a:p>
          <a:p>
            <a:r>
              <a:rPr lang="en-US" b="1" u="none" dirty="0"/>
              <a:t>*** Funeral Attendance</a:t>
            </a:r>
          </a:p>
          <a:p>
            <a:endParaRPr lang="en-US" b="1" u="none" dirty="0"/>
          </a:p>
          <a:p>
            <a:r>
              <a:rPr lang="en-US" dirty="0" smtClean="0">
                <a:hlinkClick r:id="rId3"/>
              </a:rPr>
              <a:t>https://grievingstudents.org/module-section/funeral-attendance/</a:t>
            </a:r>
            <a:endParaRPr lang="en-US" b="1" u="none" dirty="0"/>
          </a:p>
        </p:txBody>
      </p:sp>
      <p:sp>
        <p:nvSpPr>
          <p:cNvPr id="4" name="Slide Number Placeholder 3"/>
          <p:cNvSpPr>
            <a:spLocks noGrp="1"/>
          </p:cNvSpPr>
          <p:nvPr>
            <p:ph type="sldNum" sz="quarter" idx="10"/>
          </p:nvPr>
        </p:nvSpPr>
        <p:spPr/>
        <p:txBody>
          <a:bodyPr/>
          <a:lstStyle/>
          <a:p>
            <a:fld id="{377AF10A-CEA6-4835-825A-93934B45BC2B}" type="slidenum">
              <a:rPr lang="en-US" smtClean="0"/>
              <a:t>3</a:t>
            </a:fld>
            <a:endParaRPr lang="en-US"/>
          </a:p>
        </p:txBody>
      </p:sp>
    </p:spTree>
    <p:extLst>
      <p:ext uri="{BB962C8B-B14F-4D97-AF65-F5344CB8AC3E}">
        <p14:creationId xmlns:p14="http://schemas.microsoft.com/office/powerpoint/2010/main" val="668332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and other</a:t>
            </a:r>
            <a:r>
              <a:rPr lang="en-US" baseline="0" dirty="0"/>
              <a:t> school staff</a:t>
            </a:r>
            <a:r>
              <a:rPr lang="en-US" dirty="0"/>
              <a:t> play a vital role when they reach out proactively to make contact with students’ families after a death. They can provide information, find out how students are doing, offer advice and assistance, and partner with families to provide support over time.</a:t>
            </a:r>
          </a:p>
          <a:p>
            <a:endParaRPr lang="en-US" dirty="0"/>
          </a:p>
          <a:p>
            <a:r>
              <a:rPr lang="en-US" dirty="0"/>
              <a:t>Goals for Communication With Families:</a:t>
            </a:r>
          </a:p>
          <a:p>
            <a:endParaRPr lang="en-US" dirty="0"/>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Express condolences on behalf of the school community. Recognize that some families will decline offers to meet, speak, or receive assistance —especially at first. Re-extend the invitation occasionally and keep the door open, should the family become ready at a later time.</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Determine what information they wish shared with students and staff. Grieving families may need guidance about how important it is to share information about a death. Clear information can help prevent the spread of rumors and misinformation.  </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Check-in with the family about your efforts to support the child and ask for assistance in identifying what the child knows or does not know about the death </a:t>
            </a:r>
          </a:p>
          <a:p>
            <a:pPr marL="228600" indent="-228600">
              <a:buFont typeface="Arial" panose="020B0604020202020204" pitchFamily="34" charset="0"/>
              <a:buChar char="•"/>
            </a:pPr>
            <a:r>
              <a:rPr lang="en-US" u="none" dirty="0"/>
              <a:t>Let the family know the professional resources of the school are available. It is appropriate for schools to initiate contact with students’ families after a death occurs. Parents may be overwhelmed by events and may not think of their children’s school as a resource for information, guidance, and support. </a:t>
            </a:r>
          </a:p>
          <a:p>
            <a:pPr marL="228600" indent="-228600">
              <a:buFont typeface="Arial" panose="020B0604020202020204" pitchFamily="34" charset="0"/>
              <a:buChar char="•"/>
            </a:pPr>
            <a:r>
              <a:rPr lang="en-US" u="none" dirty="0"/>
              <a:t>Offer advice on how to support grieving children. Parents may appreciate guidance on what to say to their children about the death. School personnel are often involved early enough to provide advice on funeral attendance. </a:t>
            </a:r>
          </a:p>
          <a:p>
            <a:pPr marL="228600" indent="-228600">
              <a:buFont typeface="Arial" panose="020B0604020202020204" pitchFamily="34" charset="0"/>
              <a:buChar char="•"/>
            </a:pPr>
            <a:r>
              <a:rPr lang="en-US" u="none" dirty="0"/>
              <a:t>Remind parents of their critical role in supporting their children at this time. Let parents know their children may be worried about them, and are looking to them for guidance on how to cope. You may be able to equip the family with needed information and advice that allows them to better fulfill this role. </a:t>
            </a:r>
          </a:p>
          <a:p>
            <a:pPr marL="228600" indent="-228600">
              <a:buAutoNum type="arabicPeriod"/>
            </a:pPr>
            <a:endParaRPr lang="en-US" b="1" u="none" dirty="0"/>
          </a:p>
          <a:p>
            <a:pPr marL="0" indent="0">
              <a:buNone/>
            </a:pPr>
            <a:r>
              <a:rPr lang="en-US" b="1" u="none" dirty="0"/>
              <a:t>*** Connecting With Families</a:t>
            </a:r>
          </a:p>
          <a:p>
            <a:pPr marL="0" indent="0">
              <a:buNone/>
            </a:pPr>
            <a:endParaRPr lang="en-US" b="1" u="none" dirty="0"/>
          </a:p>
          <a:p>
            <a:pPr marL="0" indent="0">
              <a:buNone/>
            </a:pPr>
            <a:r>
              <a:rPr lang="en-US" dirty="0" smtClean="0">
                <a:hlinkClick r:id="rId3"/>
              </a:rPr>
              <a:t>https://grievingstudents.org/module-section/connecting-with-families/</a:t>
            </a:r>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t>4</a:t>
            </a:fld>
            <a:endParaRPr lang="en-US"/>
          </a:p>
        </p:txBody>
      </p:sp>
    </p:spTree>
    <p:extLst>
      <p:ext uri="{BB962C8B-B14F-4D97-AF65-F5344CB8AC3E}">
        <p14:creationId xmlns:p14="http://schemas.microsoft.com/office/powerpoint/2010/main" val="3823156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u="none" dirty="0"/>
              <a:t>Assist with transition of the student back to school. Help the family plan a timely return to school. Help prepare the student, their classmates (as appropriate), and school personnel for the student’s return. </a:t>
            </a:r>
          </a:p>
          <a:p>
            <a:pPr marL="171450" indent="-171450">
              <a:buFont typeface="Arial" panose="020B0604020202020204" pitchFamily="34" charset="0"/>
              <a:buChar char="•"/>
            </a:pPr>
            <a:r>
              <a:rPr lang="en-US" u="none" dirty="0"/>
              <a:t>Seek feedback from parents about their children. How are the children coping? What strategies do parents think will be helpful for school personnel in providing support over time? Parents can provide useful insights about what is, and is not, likely to work. </a:t>
            </a:r>
          </a:p>
          <a:p>
            <a:pPr marL="171450" indent="-171450">
              <a:buFont typeface="Arial" panose="020B0604020202020204" pitchFamily="34" charset="0"/>
              <a:buChar char="•"/>
            </a:pPr>
            <a:r>
              <a:rPr lang="en-US" u="none" dirty="0"/>
              <a:t>Offer information about community resources that may be of help to everyone in the family, </a:t>
            </a:r>
            <a:r>
              <a:rPr lang="en-US" u="none" baseline="0" dirty="0"/>
              <a:t>such as </a:t>
            </a:r>
            <a:r>
              <a:rPr lang="en-US" u="none" dirty="0"/>
              <a:t>mental health professionals</a:t>
            </a:r>
            <a:r>
              <a:rPr lang="en-US" u="none" baseline="0" dirty="0"/>
              <a:t> and </a:t>
            </a:r>
            <a:r>
              <a:rPr lang="en-US" u="none" dirty="0"/>
              <a:t>bereavement support groups. Suggest the family check with their pediatrician or other health-care provider for guidance and referrals. Help them think through other supports in their extended families and communities. </a:t>
            </a:r>
          </a:p>
          <a:p>
            <a:pPr marL="171450" indent="-171450">
              <a:buFont typeface="Arial" panose="020B0604020202020204" pitchFamily="34" charset="0"/>
              <a:buChar char="•"/>
            </a:pPr>
            <a:r>
              <a:rPr lang="en-US" u="none" dirty="0"/>
              <a:t>Identify and anticipate potential challenges. Families may need practical support (e.g.</a:t>
            </a:r>
            <a:r>
              <a:rPr lang="en-US" u="none" baseline="0" dirty="0"/>
              <a:t> </a:t>
            </a:r>
            <a:r>
              <a:rPr lang="en-US" u="none" dirty="0"/>
              <a:t>transportation, childcare). Schools can sometimes identify resources to address practical needs. Parents can often identify potential trigger situations for their children (e.g. significant dates, upcoming transitions). </a:t>
            </a:r>
          </a:p>
          <a:p>
            <a:pPr marL="171450" indent="-171450">
              <a:buFont typeface="Arial" panose="020B0604020202020204" pitchFamily="34" charset="0"/>
              <a:buChar char="•"/>
            </a:pPr>
            <a:r>
              <a:rPr lang="en-US" u="none" dirty="0"/>
              <a:t>Partner with families to support children over time. Let parents know they are helping the teacher and school better support their children—academically and emotionally—by providing useful information and valuable insight. </a:t>
            </a:r>
          </a:p>
          <a:p>
            <a:pPr marL="171450" indent="-171450">
              <a:buFont typeface="Arial" panose="020B0604020202020204" pitchFamily="34" charset="0"/>
              <a:buChar char="•"/>
            </a:pPr>
            <a:r>
              <a:rPr lang="en-US" u="none" dirty="0"/>
              <a:t>Provide appropriate reassurance and positive feedback. Identify ways students and families are already coping effectively. Families may feel both overwhelmed and unfamiliar with grief. They may not recognize the ways they are coping well because the children are still upset.</a:t>
            </a:r>
          </a:p>
          <a:p>
            <a:endParaRPr lang="en-US" dirty="0"/>
          </a:p>
          <a:p>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63534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Grieving students interact with a large number of school personnel. Ideally, all of these professionals will function as a </a:t>
            </a:r>
            <a:r>
              <a:rPr lang="en-US" b="1" dirty="0"/>
              <a:t>team </a:t>
            </a:r>
            <a:r>
              <a:rPr lang="en-US" dirty="0"/>
              <a:t>that coordinates services. This</a:t>
            </a:r>
            <a:r>
              <a:rPr lang="en-US" baseline="0" dirty="0"/>
              <a:t> team should:</a:t>
            </a:r>
          </a:p>
          <a:p>
            <a:endParaRPr lang="en-US" dirty="0"/>
          </a:p>
          <a:p>
            <a:pPr marL="171450" indent="-171450">
              <a:buFont typeface="Arial" panose="020B0604020202020204" pitchFamily="34" charset="0"/>
              <a:buChar char="•"/>
            </a:pPr>
            <a:r>
              <a:rPr lang="en-US" u="none" dirty="0"/>
              <a:t>maintain effective communication with the student and the family. </a:t>
            </a:r>
          </a:p>
          <a:p>
            <a:pPr marL="171450" indent="-171450">
              <a:buFont typeface="Arial" panose="020B0604020202020204" pitchFamily="34" charset="0"/>
              <a:buChar char="•"/>
            </a:pPr>
            <a:r>
              <a:rPr lang="en-US" u="none" dirty="0"/>
              <a:t>offer information and status updates, answer questions, provide referrals, and support grieving students over time and during periods of transition.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maintain frequent, effective contact with the student and the family. The team can offer the family information, status updates, answers to questions, and responses to concerns. They can provide referrals where appropriate and partner with the family to coordinate support strategies between school and home.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establish one (or a few) primary points of contact for student and family. Families may feel overwhelmed if they are being regularly updated by many school staff members, especially if they have more than one child in the school system. Students may find many update meetings burdensome. They may not wish to discuss the impact of their loss with multiple adults at the school on a regular basis. Ideal primary contacts might be a team member who already has a special relationship with the student or one who has a greater level of comfort or experience supporting grieving students and families.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ensure that there is at least one point of contact for every student who has experienced a significant loss. This contact should be clearly and expressly identified by the team so there isn’t a mistaken assumption that “someone else is taking care of this.” </a:t>
            </a:r>
          </a:p>
          <a:p>
            <a:endParaRPr lang="en-US" dirty="0"/>
          </a:p>
          <a:p>
            <a:r>
              <a:rPr lang="en-US" b="1" dirty="0"/>
              <a:t> *** Coordinating Services &amp; Supporting Transitions</a:t>
            </a:r>
          </a:p>
          <a:p>
            <a:endParaRPr lang="en-US" b="1" dirty="0"/>
          </a:p>
          <a:p>
            <a:r>
              <a:rPr lang="en-US" dirty="0" smtClean="0">
                <a:hlinkClick r:id="rId3"/>
              </a:rPr>
              <a:t>https://grievingstudents.org/module-section/coordinating-services-supporting-transitions/</a:t>
            </a:r>
            <a:endParaRPr lang="en-US" dirty="0"/>
          </a:p>
          <a:p>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t>6</a:t>
            </a:fld>
            <a:endParaRPr lang="en-US"/>
          </a:p>
        </p:txBody>
      </p:sp>
    </p:spTree>
    <p:extLst>
      <p:ext uri="{BB962C8B-B14F-4D97-AF65-F5344CB8AC3E}">
        <p14:creationId xmlns:p14="http://schemas.microsoft.com/office/powerpoint/2010/main" val="2140398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none" dirty="0"/>
              <a:t>Children who are uninformed or unprepared may unintentionally isolate or tease a classmate after a death. This can worsen the isolation grieving students already feel. But children naturally want to help their friends. Teachers can equip their students with the skills to support a peer. This can make a profound difference for a grieving student.  </a:t>
            </a:r>
          </a:p>
          <a:p>
            <a:endParaRPr lang="en-US" i="0" u="none" dirty="0"/>
          </a:p>
          <a:p>
            <a:r>
              <a:rPr lang="en-US" i="0" u="none" dirty="0"/>
              <a:t>When teachers take the following steps, students are more likely to provide effective support to a grieving peer:</a:t>
            </a:r>
          </a:p>
          <a:p>
            <a:r>
              <a:rPr lang="en-US" i="0" u="none" dirty="0"/>
              <a:t> </a:t>
            </a:r>
          </a:p>
          <a:p>
            <a:pPr marL="171450" indent="-171450">
              <a:buFont typeface="Arial" panose="020B0604020202020204" pitchFamily="34" charset="0"/>
              <a:buChar char="•"/>
            </a:pPr>
            <a:r>
              <a:rPr lang="en-US" i="0" u="none" dirty="0"/>
              <a:t>Provide information. Help students understand, at a very basic level, what has happened. They will be less likely to burden a grieving peer in the immediate aftermath of a death with repetitive questions. </a:t>
            </a:r>
          </a:p>
          <a:p>
            <a:pPr marL="171450" indent="-171450">
              <a:buFont typeface="Arial" panose="020B0604020202020204" pitchFamily="34" charset="0"/>
              <a:buChar char="•"/>
            </a:pPr>
            <a:r>
              <a:rPr lang="en-US" i="0" u="none" dirty="0"/>
              <a:t>Give students an opportunity to ask questions. Students are likely to have questions about what death is and the effect it has on children and their families. They will want to know how to be helpful to someone who is grieving. Teachers can often discuss this information with a class before the grieving student returns to school. This helps everyone feel more prepared.                                                   </a:t>
            </a:r>
          </a:p>
          <a:p>
            <a:pPr marL="171450" indent="-171450">
              <a:buFont typeface="Arial" panose="020B0604020202020204" pitchFamily="34" charset="0"/>
              <a:buChar char="•"/>
            </a:pPr>
            <a:r>
              <a:rPr lang="en-US" i="0" u="none" dirty="0"/>
              <a:t>Provide a safe environment for students to share thoughts and feelings. Invite students to talk about their own losses or the fears they may have about someone in their own life dying.                                                                                                                                                    </a:t>
            </a:r>
          </a:p>
          <a:p>
            <a:pPr marL="171450" indent="-171450">
              <a:buFont typeface="Arial" panose="020B0604020202020204" pitchFamily="34" charset="0"/>
              <a:buChar char="•"/>
            </a:pPr>
            <a:r>
              <a:rPr lang="en-US" i="0" u="none" dirty="0"/>
              <a:t>Offer concrete advice and practical suggestions. For example, talk about ways to start a conversation with someone who is grieving</a:t>
            </a:r>
          </a:p>
          <a:p>
            <a:endParaRPr lang="en-US" i="0" u="none" dirty="0"/>
          </a:p>
          <a:p>
            <a:r>
              <a:rPr lang="en-US" b="1" i="0" u="none" dirty="0"/>
              <a:t>*** Peer</a:t>
            </a:r>
            <a:r>
              <a:rPr lang="en-US" b="1" i="0" u="none" baseline="0" dirty="0"/>
              <a:t> Support</a:t>
            </a:r>
          </a:p>
          <a:p>
            <a:endParaRPr lang="en-US" b="1" i="0" u="none" baseline="0" dirty="0"/>
          </a:p>
          <a:p>
            <a:r>
              <a:rPr lang="en-US" dirty="0" smtClean="0">
                <a:hlinkClick r:id="rId3"/>
              </a:rPr>
              <a:t>https://grievingstudents.org/module-section/peer-support/</a:t>
            </a:r>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t>7</a:t>
            </a:fld>
            <a:endParaRPr lang="en-US"/>
          </a:p>
        </p:txBody>
      </p:sp>
    </p:spTree>
    <p:extLst>
      <p:ext uri="{BB962C8B-B14F-4D97-AF65-F5344CB8AC3E}">
        <p14:creationId xmlns:p14="http://schemas.microsoft.com/office/powerpoint/2010/main" val="3461954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about the death of a member of the school community is likely to spread quickly among students and staff. This increases the likelihood of rumors, misinformation, and gossip. This is one reason it is important to notify the entire school community, at the same time, as soon as possible after information is known about a death. If a death occurs outside of school hours, consider holding a meeting of school staff before the start of the next school day. </a:t>
            </a:r>
          </a:p>
          <a:p>
            <a:endParaRPr lang="en-US" dirty="0"/>
          </a:p>
          <a:p>
            <a:r>
              <a:rPr lang="en-US" dirty="0"/>
              <a:t>Staff should be informed about:</a:t>
            </a:r>
          </a:p>
          <a:p>
            <a:pPr marL="171450" indent="-171450">
              <a:buFont typeface="Arial" panose="020B0604020202020204" pitchFamily="34" charset="0"/>
              <a:buChar char="•"/>
            </a:pPr>
            <a:r>
              <a:rPr lang="en-US" u="none" dirty="0"/>
              <a:t>what is known about the death.</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how to discuss the event with students. Guidelines for making the announcement to students can be distributed. </a:t>
            </a:r>
          </a:p>
          <a:p>
            <a:pPr marL="171450" indent="-171450">
              <a:buFont typeface="Arial" panose="020B0604020202020204" pitchFamily="34" charset="0"/>
              <a:buChar char="•"/>
            </a:pPr>
            <a:r>
              <a:rPr lang="en-US" u="none" dirty="0"/>
              <a:t>what supportive services will be available for students and staff.</a:t>
            </a:r>
          </a:p>
          <a:p>
            <a:pPr marL="171450" indent="-171450">
              <a:buFont typeface="Arial" panose="020B0604020202020204" pitchFamily="34" charset="0"/>
              <a:buChar char="•"/>
            </a:pPr>
            <a:r>
              <a:rPr lang="en-US" u="none" dirty="0"/>
              <a:t>any changes in the school’s schedule for the day. </a:t>
            </a:r>
          </a:p>
          <a:p>
            <a:pPr marL="171450" indent="-171450">
              <a:buFont typeface="Arial" panose="020B0604020202020204" pitchFamily="34" charset="0"/>
              <a:buChar char="•"/>
            </a:pPr>
            <a:r>
              <a:rPr lang="en-US" u="none" dirty="0"/>
              <a:t>copies of communications that will be sent to parents and guardians can also be shared at this time.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Sample notification letters and announcements that can be downloaded and adapted by schools are available at www.schoolcrisiscenter.org or by following links within the Guidelines for Responding to the Death of a Student or Staff, or Guidelines for Schools Responding to a Death by Suicide, located in the Additional Resources section of www.grievingstudents.org.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 Death and School Crisis</a:t>
            </a:r>
          </a:p>
          <a:p>
            <a:endParaRPr lang="en-US" b="1" dirty="0"/>
          </a:p>
          <a:p>
            <a:r>
              <a:rPr lang="en-US" dirty="0" smtClean="0">
                <a:hlinkClick r:id="rId3"/>
              </a:rPr>
              <a:t>https://grievingstudents.org/module-section/death-school-crisis/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t>8</a:t>
            </a:fld>
            <a:endParaRPr lang="en-US"/>
          </a:p>
        </p:txBody>
      </p:sp>
    </p:spTree>
    <p:extLst>
      <p:ext uri="{BB962C8B-B14F-4D97-AF65-F5344CB8AC3E}">
        <p14:creationId xmlns:p14="http://schemas.microsoft.com/office/powerpoint/2010/main" val="899403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should be informed:</a:t>
            </a:r>
          </a:p>
          <a:p>
            <a:endParaRPr lang="en-US" dirty="0"/>
          </a:p>
          <a:p>
            <a:pPr marL="171450" indent="-171450">
              <a:buFont typeface="Arial" panose="020B0604020202020204" pitchFamily="34" charset="0"/>
              <a:buChar char="•"/>
            </a:pPr>
            <a:r>
              <a:rPr lang="en-US" u="none" dirty="0"/>
              <a:t>At the same time, as soon as possible after the start of the school day. It is important to make sure that students and staff who are off-site for the day—on field trips or home sick, for example—are also notified as soon as possible. Schools should also plan a process for notification should a death occur during a weekend, holiday, or vacation period. Over a longer vacation period, the school may decide to open for specific periods of time to offer a supervised location where students can come together and get support.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B</a:t>
            </a:r>
            <a:r>
              <a:rPr lang="en-US" u="none" baseline="0" dirty="0"/>
              <a:t>y s</a:t>
            </a:r>
            <a:r>
              <a:rPr lang="en-US" u="none" dirty="0"/>
              <a:t>omeone familiar to the students.</a:t>
            </a:r>
            <a:r>
              <a:rPr lang="en-US" u="none" baseline="0" dirty="0"/>
              <a:t> </a:t>
            </a:r>
            <a:r>
              <a:rPr lang="en-US" u="none" dirty="0"/>
              <a:t>The person giving the notification can observe students’ reactions and answer questions as they arise. </a:t>
            </a:r>
          </a:p>
          <a:p>
            <a:pPr marL="171450" indent="-171450">
              <a:buFont typeface="Arial" panose="020B0604020202020204" pitchFamily="34" charset="0"/>
              <a:buChar char="•"/>
            </a:pPr>
            <a:r>
              <a:rPr lang="en-US" u="none" dirty="0"/>
              <a:t>In person, in small, naturally occurring groups such as homerooms or classrooms. Announcements in large assemblies or over public address systems are not recommended.</a:t>
            </a:r>
          </a:p>
          <a:p>
            <a:pPr marL="171450" indent="-171450">
              <a:buFont typeface="Arial" panose="020B0604020202020204" pitchFamily="34" charset="0"/>
              <a:buChar char="•"/>
            </a:pPr>
            <a:r>
              <a:rPr lang="en-US" u="none" dirty="0"/>
              <a:t>In a setting and at a time where immediate support is available to them.</a:t>
            </a:r>
            <a:r>
              <a:rPr lang="en-US" u="none" baseline="0" dirty="0"/>
              <a:t> S</a:t>
            </a:r>
            <a:r>
              <a:rPr lang="en-US" u="none" dirty="0"/>
              <a:t>chools should avoid notification at dismissal. Even if staff members are available to students after dismissal, not all students are able to stay after school hours to access those supports. </a:t>
            </a:r>
          </a:p>
        </p:txBody>
      </p:sp>
      <p:sp>
        <p:nvSpPr>
          <p:cNvPr id="4" name="Slide Number Placeholder 3"/>
          <p:cNvSpPr>
            <a:spLocks noGrp="1"/>
          </p:cNvSpPr>
          <p:nvPr>
            <p:ph type="sldNum" sz="quarter" idx="10"/>
          </p:nvPr>
        </p:nvSpPr>
        <p:spPr/>
        <p:txBody>
          <a:bodyPr/>
          <a:lstStyle/>
          <a:p>
            <a:fld id="{377AF10A-CEA6-4835-825A-93934B45BC2B}" type="slidenum">
              <a:rPr lang="en-US" smtClean="0"/>
              <a:t>9</a:t>
            </a:fld>
            <a:endParaRPr lang="en-US"/>
          </a:p>
        </p:txBody>
      </p:sp>
    </p:spTree>
    <p:extLst>
      <p:ext uri="{BB962C8B-B14F-4D97-AF65-F5344CB8AC3E}">
        <p14:creationId xmlns:p14="http://schemas.microsoft.com/office/powerpoint/2010/main" val="2388615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024375-8945-4F82-A2FA-120650A8BEC2}"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38577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24375-8945-4F82-A2FA-120650A8BEC2}"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4209809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24375-8945-4F82-A2FA-120650A8BEC2}"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537767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782305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smtClean="0">
                <a:solidFill>
                  <a:prstClr val="black"/>
                </a:solidFill>
              </a:rPr>
              <a:pPr/>
              <a:t>8/6/2019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15371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smtClean="0">
                <a:solidFill>
                  <a:prstClr val="black"/>
                </a:solidFill>
              </a:rPr>
              <a:pPr/>
              <a:t>8/6/2019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38805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smtClean="0">
                <a:solidFill>
                  <a:prstClr val="black"/>
                </a:solidFill>
              </a:rPr>
              <a:pPr/>
              <a:t>8/6/2019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2856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smtClean="0">
                <a:solidFill>
                  <a:prstClr val="black"/>
                </a:solidFill>
              </a:rPr>
              <a:pPr/>
              <a:t>8/6/2019</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67321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smtClean="0">
                <a:solidFill>
                  <a:prstClr val="black"/>
                </a:solidFill>
              </a:rPr>
              <a:pPr/>
              <a:t>8/6/2019</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71174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smtClean="0">
                <a:solidFill>
                  <a:prstClr val="black"/>
                </a:solidFill>
              </a:rPr>
              <a:pPr/>
              <a:t>8/6/2019</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87181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smtClean="0">
                <a:solidFill>
                  <a:prstClr val="black"/>
                </a:solidFill>
              </a:rPr>
              <a:pPr/>
              <a:t>8/6/2019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1267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24375-8945-4F82-A2FA-120650A8BEC2}"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76611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smtClean="0">
                <a:solidFill>
                  <a:prstClr val="black"/>
                </a:solidFill>
              </a:rPr>
              <a:pPr/>
              <a:t>8/6/2019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51350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smtClean="0">
                <a:solidFill>
                  <a:prstClr val="black"/>
                </a:solidFill>
              </a:rPr>
              <a:pPr/>
              <a:t>8/6/2019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21213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smtClean="0">
                <a:solidFill>
                  <a:prstClr val="black"/>
                </a:solidFill>
              </a:rPr>
              <a:pPr/>
              <a:t>8/6/2019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3600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11" name="Picture 10" descr="PPBack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8320" y="222642"/>
            <a:ext cx="11690273" cy="5845136"/>
          </a:xfrm>
          <a:prstGeom prst="rect">
            <a:avLst/>
          </a:prstGeom>
        </p:spPr>
      </p:pic>
      <p:sp>
        <p:nvSpPr>
          <p:cNvPr id="19" name="Title 1"/>
          <p:cNvSpPr>
            <a:spLocks noGrp="1"/>
          </p:cNvSpPr>
          <p:nvPr>
            <p:ph type="title" hasCustomPrompt="1"/>
          </p:nvPr>
        </p:nvSpPr>
        <p:spPr>
          <a:xfrm>
            <a:off x="609600" y="2428927"/>
            <a:ext cx="10972800" cy="1143000"/>
          </a:xfrm>
          <a:prstGeom prst="rect">
            <a:avLst/>
          </a:prstGeom>
        </p:spPr>
        <p:txBody>
          <a:bodyPr/>
          <a:lstStyle>
            <a:lvl1pPr algn="ctr">
              <a:defRPr>
                <a:solidFill>
                  <a:schemeClr val="bg1"/>
                </a:solidFill>
                <a:latin typeface="Garamond"/>
                <a:cs typeface="Garamond"/>
              </a:defRPr>
            </a:lvl1pPr>
          </a:lstStyle>
          <a:p>
            <a:r>
              <a:rPr lang="en-US" dirty="0"/>
              <a:t>Section Break</a:t>
            </a:r>
          </a:p>
        </p:txBody>
      </p:sp>
      <p:cxnSp>
        <p:nvCxnSpPr>
          <p:cNvPr id="23" name="Straight Connector 22"/>
          <p:cNvCxnSpPr/>
          <p:nvPr userDrawn="1"/>
        </p:nvCxnSpPr>
        <p:spPr>
          <a:xfrm>
            <a:off x="4472908" y="6219110"/>
            <a:ext cx="7109491"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24" name="Picture 23" descr="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3" y="6086599"/>
            <a:ext cx="2628227" cy="531974"/>
          </a:xfrm>
          <a:prstGeom prst="rect">
            <a:avLst/>
          </a:prstGeom>
        </p:spPr>
      </p:pic>
      <p:cxnSp>
        <p:nvCxnSpPr>
          <p:cNvPr id="25" name="Straight Connector 24"/>
          <p:cNvCxnSpPr/>
          <p:nvPr userDrawn="1"/>
        </p:nvCxnSpPr>
        <p:spPr>
          <a:xfrm flipV="1">
            <a:off x="10583963" y="6219110"/>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7430597" y="6225228"/>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7" name="Date Placeholder 3"/>
          <p:cNvSpPr>
            <a:spLocks noGrp="1"/>
          </p:cNvSpPr>
          <p:nvPr>
            <p:ph type="dt" sz="half" idx="10"/>
          </p:nvPr>
        </p:nvSpPr>
        <p:spPr>
          <a:xfrm>
            <a:off x="4472908" y="6225228"/>
            <a:ext cx="2844800" cy="365125"/>
          </a:xfrm>
          <a:prstGeom prst="rect">
            <a:avLst/>
          </a:prstGeom>
        </p:spPr>
        <p:txBody>
          <a:bodyPr/>
          <a:lstStyle>
            <a:lvl1pPr algn="r">
              <a:defRPr sz="1200">
                <a:solidFill>
                  <a:schemeClr val="accent6"/>
                </a:solidFill>
                <a:latin typeface="Garamond"/>
                <a:cs typeface="Garamond"/>
              </a:defRPr>
            </a:lvl1pPr>
          </a:lstStyle>
          <a:p>
            <a:pPr defTabSz="457200"/>
            <a:fld id="{B5A15D15-E1DB-BB41-8324-51D672395017}" type="datetimeFigureOut">
              <a:rPr lang="en-US" smtClean="0">
                <a:solidFill>
                  <a:srgbClr val="9F7693"/>
                </a:solidFill>
              </a:rPr>
              <a:pPr defTabSz="457200"/>
              <a:t>8/6/2019</a:t>
            </a:fld>
            <a:endParaRPr lang="en-US" dirty="0">
              <a:solidFill>
                <a:srgbClr val="9F7693"/>
              </a:solidFill>
            </a:endParaRPr>
          </a:p>
        </p:txBody>
      </p:sp>
      <p:sp>
        <p:nvSpPr>
          <p:cNvPr id="28" name="Footer Placeholder 4"/>
          <p:cNvSpPr>
            <a:spLocks noGrp="1"/>
          </p:cNvSpPr>
          <p:nvPr>
            <p:ph type="ftr" sz="quarter" idx="11"/>
          </p:nvPr>
        </p:nvSpPr>
        <p:spPr>
          <a:xfrm>
            <a:off x="7430597" y="6219111"/>
            <a:ext cx="3045491" cy="365125"/>
          </a:xfrm>
          <a:prstGeom prst="rect">
            <a:avLst/>
          </a:prstGeom>
        </p:spPr>
        <p:txBody>
          <a:bodyPr/>
          <a:lstStyle>
            <a:lvl1pPr algn="r">
              <a:defRPr sz="1200">
                <a:solidFill>
                  <a:schemeClr val="accent6"/>
                </a:solidFill>
                <a:latin typeface="Garamond"/>
                <a:cs typeface="Garamond"/>
              </a:defRPr>
            </a:lvl1pPr>
          </a:lstStyle>
          <a:p>
            <a:pPr defTabSz="457200"/>
            <a:r>
              <a:rPr lang="en-US">
                <a:solidFill>
                  <a:srgbClr val="9F7693"/>
                </a:solidFill>
              </a:rPr>
              <a:t>Title</a:t>
            </a:r>
            <a:endParaRPr lang="en-US" dirty="0">
              <a:solidFill>
                <a:srgbClr val="9F7693"/>
              </a:solidFill>
            </a:endParaRPr>
          </a:p>
        </p:txBody>
      </p:sp>
      <p:sp>
        <p:nvSpPr>
          <p:cNvPr id="29" name="Slide Number Placeholder 5"/>
          <p:cNvSpPr>
            <a:spLocks noGrp="1"/>
          </p:cNvSpPr>
          <p:nvPr>
            <p:ph type="sldNum" sz="quarter" idx="12"/>
          </p:nvPr>
        </p:nvSpPr>
        <p:spPr>
          <a:xfrm>
            <a:off x="10711901" y="6219110"/>
            <a:ext cx="870499" cy="365125"/>
          </a:xfrm>
          <a:prstGeom prst="rect">
            <a:avLst/>
          </a:prstGeom>
        </p:spPr>
        <p:txBody>
          <a:bodyPr/>
          <a:lstStyle>
            <a:lvl1pPr algn="r">
              <a:defRPr sz="1200">
                <a:solidFill>
                  <a:schemeClr val="accent6"/>
                </a:solidFill>
                <a:latin typeface="Garamond"/>
                <a:cs typeface="Garamond"/>
              </a:defRPr>
            </a:lvl1pPr>
          </a:lstStyle>
          <a:p>
            <a:pPr defTabSz="457200"/>
            <a:fld id="{E51CA2E8-93E4-1A4F-9C16-1FA2420D8F9D}" type="slidenum">
              <a:rPr lang="en-US" smtClean="0">
                <a:solidFill>
                  <a:srgbClr val="9F7693"/>
                </a:solidFill>
              </a:rPr>
              <a:pPr defTabSz="457200"/>
              <a:t>‹#›</a:t>
            </a:fld>
            <a:endParaRPr lang="en-US" dirty="0">
              <a:solidFill>
                <a:srgbClr val="9F7693"/>
              </a:solidFill>
            </a:endParaRPr>
          </a:p>
        </p:txBody>
      </p:sp>
    </p:spTree>
    <p:extLst>
      <p:ext uri="{BB962C8B-B14F-4D97-AF65-F5344CB8AC3E}">
        <p14:creationId xmlns:p14="http://schemas.microsoft.com/office/powerpoint/2010/main" val="605019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11" name="Picture 10" descr="PPBack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8320" y="222642"/>
            <a:ext cx="11690273" cy="5845136"/>
          </a:xfrm>
          <a:prstGeom prst="rect">
            <a:avLst/>
          </a:prstGeom>
        </p:spPr>
      </p:pic>
      <p:sp>
        <p:nvSpPr>
          <p:cNvPr id="19" name="Title 1"/>
          <p:cNvSpPr>
            <a:spLocks noGrp="1"/>
          </p:cNvSpPr>
          <p:nvPr>
            <p:ph type="title" hasCustomPrompt="1"/>
          </p:nvPr>
        </p:nvSpPr>
        <p:spPr>
          <a:xfrm>
            <a:off x="609600" y="2428927"/>
            <a:ext cx="10972800" cy="1143000"/>
          </a:xfrm>
          <a:prstGeom prst="rect">
            <a:avLst/>
          </a:prstGeom>
        </p:spPr>
        <p:txBody>
          <a:bodyPr/>
          <a:lstStyle>
            <a:lvl1pPr algn="ctr">
              <a:defRPr>
                <a:solidFill>
                  <a:schemeClr val="bg1"/>
                </a:solidFill>
                <a:latin typeface="Garamond"/>
                <a:cs typeface="Garamond"/>
              </a:defRPr>
            </a:lvl1pPr>
          </a:lstStyle>
          <a:p>
            <a:r>
              <a:rPr lang="en-US" dirty="0"/>
              <a:t>Section Break</a:t>
            </a:r>
          </a:p>
        </p:txBody>
      </p:sp>
      <p:cxnSp>
        <p:nvCxnSpPr>
          <p:cNvPr id="23" name="Straight Connector 22"/>
          <p:cNvCxnSpPr/>
          <p:nvPr userDrawn="1"/>
        </p:nvCxnSpPr>
        <p:spPr>
          <a:xfrm>
            <a:off x="4472908" y="6219110"/>
            <a:ext cx="7109491"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24" name="Picture 23" descr="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3" y="6086599"/>
            <a:ext cx="2628227" cy="531974"/>
          </a:xfrm>
          <a:prstGeom prst="rect">
            <a:avLst/>
          </a:prstGeom>
        </p:spPr>
      </p:pic>
      <p:cxnSp>
        <p:nvCxnSpPr>
          <p:cNvPr id="25" name="Straight Connector 24"/>
          <p:cNvCxnSpPr/>
          <p:nvPr userDrawn="1"/>
        </p:nvCxnSpPr>
        <p:spPr>
          <a:xfrm flipV="1">
            <a:off x="10583963" y="6219110"/>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7430597" y="6225228"/>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7" name="Date Placeholder 3"/>
          <p:cNvSpPr>
            <a:spLocks noGrp="1"/>
          </p:cNvSpPr>
          <p:nvPr>
            <p:ph type="dt" sz="half" idx="10"/>
          </p:nvPr>
        </p:nvSpPr>
        <p:spPr>
          <a:xfrm>
            <a:off x="4472908" y="6225228"/>
            <a:ext cx="2844800" cy="365125"/>
          </a:xfrm>
          <a:prstGeom prst="rect">
            <a:avLst/>
          </a:prstGeom>
        </p:spPr>
        <p:txBody>
          <a:bodyPr/>
          <a:lstStyle>
            <a:lvl1pPr algn="r">
              <a:defRPr sz="1200">
                <a:solidFill>
                  <a:schemeClr val="accent6"/>
                </a:solidFill>
                <a:latin typeface="Garamond"/>
                <a:cs typeface="Garamond"/>
              </a:defRPr>
            </a:lvl1pPr>
          </a:lstStyle>
          <a:p>
            <a:pPr defTabSz="457200"/>
            <a:fld id="{B5A15D15-E1DB-BB41-8324-51D672395017}" type="datetimeFigureOut">
              <a:rPr lang="en-US" smtClean="0">
                <a:solidFill>
                  <a:srgbClr val="9F7693"/>
                </a:solidFill>
              </a:rPr>
              <a:pPr defTabSz="457200"/>
              <a:t>8/6/2019</a:t>
            </a:fld>
            <a:endParaRPr lang="en-US" dirty="0">
              <a:solidFill>
                <a:srgbClr val="9F7693"/>
              </a:solidFill>
            </a:endParaRPr>
          </a:p>
        </p:txBody>
      </p:sp>
      <p:sp>
        <p:nvSpPr>
          <p:cNvPr id="28" name="Footer Placeholder 4"/>
          <p:cNvSpPr>
            <a:spLocks noGrp="1"/>
          </p:cNvSpPr>
          <p:nvPr>
            <p:ph type="ftr" sz="quarter" idx="11"/>
          </p:nvPr>
        </p:nvSpPr>
        <p:spPr>
          <a:xfrm>
            <a:off x="7430597" y="6219111"/>
            <a:ext cx="3045491" cy="365125"/>
          </a:xfrm>
          <a:prstGeom prst="rect">
            <a:avLst/>
          </a:prstGeom>
        </p:spPr>
        <p:txBody>
          <a:bodyPr/>
          <a:lstStyle>
            <a:lvl1pPr algn="r">
              <a:defRPr sz="1200">
                <a:solidFill>
                  <a:schemeClr val="accent6"/>
                </a:solidFill>
                <a:latin typeface="Garamond"/>
                <a:cs typeface="Garamond"/>
              </a:defRPr>
            </a:lvl1pPr>
          </a:lstStyle>
          <a:p>
            <a:pPr defTabSz="457200"/>
            <a:r>
              <a:rPr lang="en-US">
                <a:solidFill>
                  <a:srgbClr val="9F7693"/>
                </a:solidFill>
              </a:rPr>
              <a:t>Title</a:t>
            </a:r>
            <a:endParaRPr lang="en-US" dirty="0">
              <a:solidFill>
                <a:srgbClr val="9F7693"/>
              </a:solidFill>
            </a:endParaRPr>
          </a:p>
        </p:txBody>
      </p:sp>
      <p:sp>
        <p:nvSpPr>
          <p:cNvPr id="29" name="Slide Number Placeholder 5"/>
          <p:cNvSpPr>
            <a:spLocks noGrp="1"/>
          </p:cNvSpPr>
          <p:nvPr>
            <p:ph type="sldNum" sz="quarter" idx="12"/>
          </p:nvPr>
        </p:nvSpPr>
        <p:spPr>
          <a:xfrm>
            <a:off x="10711901" y="6219110"/>
            <a:ext cx="870499" cy="365125"/>
          </a:xfrm>
          <a:prstGeom prst="rect">
            <a:avLst/>
          </a:prstGeom>
        </p:spPr>
        <p:txBody>
          <a:bodyPr/>
          <a:lstStyle>
            <a:lvl1pPr algn="r">
              <a:defRPr sz="1200">
                <a:solidFill>
                  <a:schemeClr val="accent6"/>
                </a:solidFill>
                <a:latin typeface="Garamond"/>
                <a:cs typeface="Garamond"/>
              </a:defRPr>
            </a:lvl1pPr>
          </a:lstStyle>
          <a:p>
            <a:pPr defTabSz="457200"/>
            <a:fld id="{E51CA2E8-93E4-1A4F-9C16-1FA2420D8F9D}" type="slidenum">
              <a:rPr lang="en-US" smtClean="0">
                <a:solidFill>
                  <a:srgbClr val="9F7693"/>
                </a:solidFill>
              </a:rPr>
              <a:pPr defTabSz="457200"/>
              <a:t>‹#›</a:t>
            </a:fld>
            <a:endParaRPr lang="en-US" dirty="0">
              <a:solidFill>
                <a:srgbClr val="9F7693"/>
              </a:solidFill>
            </a:endParaRPr>
          </a:p>
        </p:txBody>
      </p:sp>
    </p:spTree>
    <p:extLst>
      <p:ext uri="{BB962C8B-B14F-4D97-AF65-F5344CB8AC3E}">
        <p14:creationId xmlns:p14="http://schemas.microsoft.com/office/powerpoint/2010/main" val="3690544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8317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251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404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32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9983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024375-8945-4F82-A2FA-120650A8BEC2}"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3828352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702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72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365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037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631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8614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6584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defTabSz="457200"/>
            <a:fld id="{A34E4C15-F1F6-4FDC-B6FB-5499084E9E7F}" type="datetimeFigureOut">
              <a:rPr lang="en-US" smtClean="0">
                <a:solidFill>
                  <a:srgbClr val="990000"/>
                </a:solidFill>
              </a:rPr>
              <a:pPr defTabSz="457200"/>
              <a:t>8/6/2019</a:t>
            </a:fld>
            <a:endParaRPr lang="en-US">
              <a:solidFill>
                <a:srgbClr val="990000"/>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defTabSz="457200"/>
            <a:endParaRPr lang="en-US">
              <a:solidFill>
                <a:srgbClr val="990000"/>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defTabSz="457200"/>
            <a:fld id="{794D1B55-2F3C-4297-98A1-2D902DA9E55B}" type="slidenum">
              <a:rPr lang="en-US" smtClean="0">
                <a:solidFill>
                  <a:srgbClr val="990000"/>
                </a:solidFill>
              </a:rPr>
              <a:pPr defTabSz="457200"/>
              <a:t>‹#›</a:t>
            </a:fld>
            <a:endParaRPr lang="en-US">
              <a:solidFill>
                <a:srgbClr val="990000"/>
              </a:solidFill>
            </a:endParaRPr>
          </a:p>
        </p:txBody>
      </p:sp>
    </p:spTree>
    <p:extLst>
      <p:ext uri="{BB962C8B-B14F-4D97-AF65-F5344CB8AC3E}">
        <p14:creationId xmlns:p14="http://schemas.microsoft.com/office/powerpoint/2010/main" val="24339641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11" name="Picture 10" descr="PPBack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8320" y="222642"/>
            <a:ext cx="11690273" cy="5845136"/>
          </a:xfrm>
          <a:prstGeom prst="rect">
            <a:avLst/>
          </a:prstGeom>
        </p:spPr>
      </p:pic>
      <p:sp>
        <p:nvSpPr>
          <p:cNvPr id="19" name="Title 1"/>
          <p:cNvSpPr>
            <a:spLocks noGrp="1"/>
          </p:cNvSpPr>
          <p:nvPr>
            <p:ph type="title" hasCustomPrompt="1"/>
          </p:nvPr>
        </p:nvSpPr>
        <p:spPr>
          <a:xfrm>
            <a:off x="609600" y="2428927"/>
            <a:ext cx="10972800" cy="1143000"/>
          </a:xfrm>
          <a:prstGeom prst="rect">
            <a:avLst/>
          </a:prstGeom>
        </p:spPr>
        <p:txBody>
          <a:bodyPr/>
          <a:lstStyle>
            <a:lvl1pPr algn="ctr">
              <a:defRPr>
                <a:solidFill>
                  <a:schemeClr val="bg1"/>
                </a:solidFill>
                <a:latin typeface="Garamond"/>
                <a:cs typeface="Garamond"/>
              </a:defRPr>
            </a:lvl1pPr>
          </a:lstStyle>
          <a:p>
            <a:r>
              <a:rPr lang="en-US" dirty="0"/>
              <a:t>Section Break</a:t>
            </a:r>
          </a:p>
        </p:txBody>
      </p:sp>
      <p:cxnSp>
        <p:nvCxnSpPr>
          <p:cNvPr id="23" name="Straight Connector 22"/>
          <p:cNvCxnSpPr/>
          <p:nvPr userDrawn="1"/>
        </p:nvCxnSpPr>
        <p:spPr>
          <a:xfrm>
            <a:off x="4472908" y="6219110"/>
            <a:ext cx="7109491"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24" name="Picture 23" descr="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3" y="6086599"/>
            <a:ext cx="2628227" cy="531974"/>
          </a:xfrm>
          <a:prstGeom prst="rect">
            <a:avLst/>
          </a:prstGeom>
        </p:spPr>
      </p:pic>
      <p:cxnSp>
        <p:nvCxnSpPr>
          <p:cNvPr id="25" name="Straight Connector 24"/>
          <p:cNvCxnSpPr/>
          <p:nvPr userDrawn="1"/>
        </p:nvCxnSpPr>
        <p:spPr>
          <a:xfrm flipV="1">
            <a:off x="10583963" y="6219110"/>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7430597" y="6225228"/>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7" name="Date Placeholder 3"/>
          <p:cNvSpPr>
            <a:spLocks noGrp="1"/>
          </p:cNvSpPr>
          <p:nvPr>
            <p:ph type="dt" sz="half" idx="10"/>
          </p:nvPr>
        </p:nvSpPr>
        <p:spPr>
          <a:xfrm>
            <a:off x="4472908" y="6225228"/>
            <a:ext cx="2844800" cy="365125"/>
          </a:xfrm>
          <a:prstGeom prst="rect">
            <a:avLst/>
          </a:prstGeom>
        </p:spPr>
        <p:txBody>
          <a:bodyPr/>
          <a:lstStyle>
            <a:lvl1pPr algn="r">
              <a:defRPr sz="1200">
                <a:solidFill>
                  <a:schemeClr val="accent6"/>
                </a:solidFill>
                <a:latin typeface="Garamond"/>
                <a:cs typeface="Garamond"/>
              </a:defRPr>
            </a:lvl1pPr>
          </a:lstStyle>
          <a:p>
            <a:pPr defTabSz="457200"/>
            <a:fld id="{B5A15D15-E1DB-BB41-8324-51D672395017}" type="datetimeFigureOut">
              <a:rPr lang="en-US" smtClean="0">
                <a:solidFill>
                  <a:srgbClr val="9F7693"/>
                </a:solidFill>
              </a:rPr>
              <a:pPr defTabSz="457200"/>
              <a:t>8/6/2019</a:t>
            </a:fld>
            <a:endParaRPr lang="en-US" dirty="0">
              <a:solidFill>
                <a:srgbClr val="9F7693"/>
              </a:solidFill>
            </a:endParaRPr>
          </a:p>
        </p:txBody>
      </p:sp>
      <p:sp>
        <p:nvSpPr>
          <p:cNvPr id="28" name="Footer Placeholder 4"/>
          <p:cNvSpPr>
            <a:spLocks noGrp="1"/>
          </p:cNvSpPr>
          <p:nvPr>
            <p:ph type="ftr" sz="quarter" idx="11"/>
          </p:nvPr>
        </p:nvSpPr>
        <p:spPr>
          <a:xfrm>
            <a:off x="7430597" y="6219111"/>
            <a:ext cx="3045491" cy="365125"/>
          </a:xfrm>
          <a:prstGeom prst="rect">
            <a:avLst/>
          </a:prstGeom>
        </p:spPr>
        <p:txBody>
          <a:bodyPr/>
          <a:lstStyle>
            <a:lvl1pPr algn="r">
              <a:defRPr sz="1200">
                <a:solidFill>
                  <a:schemeClr val="accent6"/>
                </a:solidFill>
                <a:latin typeface="Garamond"/>
                <a:cs typeface="Garamond"/>
              </a:defRPr>
            </a:lvl1pPr>
          </a:lstStyle>
          <a:p>
            <a:pPr defTabSz="457200"/>
            <a:r>
              <a:rPr lang="en-US">
                <a:solidFill>
                  <a:srgbClr val="9F7693"/>
                </a:solidFill>
              </a:rPr>
              <a:t>Title</a:t>
            </a:r>
            <a:endParaRPr lang="en-US" dirty="0">
              <a:solidFill>
                <a:srgbClr val="9F7693"/>
              </a:solidFill>
            </a:endParaRPr>
          </a:p>
        </p:txBody>
      </p:sp>
      <p:sp>
        <p:nvSpPr>
          <p:cNvPr id="29" name="Slide Number Placeholder 5"/>
          <p:cNvSpPr>
            <a:spLocks noGrp="1"/>
          </p:cNvSpPr>
          <p:nvPr>
            <p:ph type="sldNum" sz="quarter" idx="12"/>
          </p:nvPr>
        </p:nvSpPr>
        <p:spPr>
          <a:xfrm>
            <a:off x="10711901" y="6219110"/>
            <a:ext cx="870499" cy="365125"/>
          </a:xfrm>
          <a:prstGeom prst="rect">
            <a:avLst/>
          </a:prstGeom>
        </p:spPr>
        <p:txBody>
          <a:bodyPr/>
          <a:lstStyle>
            <a:lvl1pPr algn="r">
              <a:defRPr sz="1200">
                <a:solidFill>
                  <a:schemeClr val="accent6"/>
                </a:solidFill>
                <a:latin typeface="Garamond"/>
                <a:cs typeface="Garamond"/>
              </a:defRPr>
            </a:lvl1pPr>
          </a:lstStyle>
          <a:p>
            <a:pPr defTabSz="457200"/>
            <a:fld id="{E51CA2E8-93E4-1A4F-9C16-1FA2420D8F9D}" type="slidenum">
              <a:rPr lang="en-US" smtClean="0">
                <a:solidFill>
                  <a:srgbClr val="9F7693"/>
                </a:solidFill>
              </a:rPr>
              <a:pPr defTabSz="457200"/>
              <a:t>‹#›</a:t>
            </a:fld>
            <a:endParaRPr lang="en-US" dirty="0">
              <a:solidFill>
                <a:srgbClr val="9F7693"/>
              </a:solidFill>
            </a:endParaRPr>
          </a:p>
        </p:txBody>
      </p:sp>
    </p:spTree>
    <p:extLst>
      <p:ext uri="{BB962C8B-B14F-4D97-AF65-F5344CB8AC3E}">
        <p14:creationId xmlns:p14="http://schemas.microsoft.com/office/powerpoint/2010/main" val="17600471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3" name="Picture 2" descr="PPBackPurpl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0862" y="213236"/>
            <a:ext cx="11690284" cy="5845142"/>
          </a:xfrm>
          <a:prstGeom prst="rect">
            <a:avLst/>
          </a:prstGeom>
        </p:spPr>
      </p:pic>
      <p:sp>
        <p:nvSpPr>
          <p:cNvPr id="12" name="Date Placeholder 3"/>
          <p:cNvSpPr>
            <a:spLocks noGrp="1"/>
          </p:cNvSpPr>
          <p:nvPr>
            <p:ph type="dt" sz="half" idx="10"/>
          </p:nvPr>
        </p:nvSpPr>
        <p:spPr>
          <a:xfrm>
            <a:off x="4472908" y="6225228"/>
            <a:ext cx="2844800" cy="365125"/>
          </a:xfrm>
          <a:prstGeom prst="rect">
            <a:avLst/>
          </a:prstGeom>
        </p:spPr>
        <p:txBody>
          <a:bodyPr/>
          <a:lstStyle>
            <a:lvl1pPr algn="r">
              <a:defRPr sz="1200">
                <a:solidFill>
                  <a:schemeClr val="accent6"/>
                </a:solidFill>
                <a:latin typeface="Garamond"/>
                <a:cs typeface="Garamond"/>
              </a:defRPr>
            </a:lvl1pPr>
          </a:lstStyle>
          <a:p>
            <a:pPr defTabSz="457200"/>
            <a:fld id="{B5A15D15-E1DB-BB41-8324-51D672395017}" type="datetimeFigureOut">
              <a:rPr lang="en-US" smtClean="0">
                <a:solidFill>
                  <a:srgbClr val="9F7693"/>
                </a:solidFill>
              </a:rPr>
              <a:pPr defTabSz="457200"/>
              <a:t>8/6/2019</a:t>
            </a:fld>
            <a:endParaRPr lang="en-US" dirty="0">
              <a:solidFill>
                <a:srgbClr val="9F7693"/>
              </a:solidFill>
            </a:endParaRPr>
          </a:p>
        </p:txBody>
      </p:sp>
      <p:sp>
        <p:nvSpPr>
          <p:cNvPr id="13" name="Footer Placeholder 4"/>
          <p:cNvSpPr>
            <a:spLocks noGrp="1"/>
          </p:cNvSpPr>
          <p:nvPr>
            <p:ph type="ftr" sz="quarter" idx="11"/>
          </p:nvPr>
        </p:nvSpPr>
        <p:spPr>
          <a:xfrm>
            <a:off x="7430597" y="6219111"/>
            <a:ext cx="3045491" cy="365125"/>
          </a:xfrm>
          <a:prstGeom prst="rect">
            <a:avLst/>
          </a:prstGeom>
        </p:spPr>
        <p:txBody>
          <a:bodyPr/>
          <a:lstStyle>
            <a:lvl1pPr algn="r">
              <a:defRPr sz="1200">
                <a:solidFill>
                  <a:schemeClr val="accent6"/>
                </a:solidFill>
                <a:latin typeface="Garamond"/>
                <a:cs typeface="Garamond"/>
              </a:defRPr>
            </a:lvl1pPr>
          </a:lstStyle>
          <a:p>
            <a:pPr defTabSz="457200"/>
            <a:r>
              <a:rPr lang="en-US">
                <a:solidFill>
                  <a:srgbClr val="9F7693"/>
                </a:solidFill>
              </a:rPr>
              <a:t>Title</a:t>
            </a:r>
            <a:endParaRPr lang="en-US" dirty="0">
              <a:solidFill>
                <a:srgbClr val="9F7693"/>
              </a:solidFill>
            </a:endParaRPr>
          </a:p>
        </p:txBody>
      </p:sp>
      <p:sp>
        <p:nvSpPr>
          <p:cNvPr id="14" name="Slide Number Placeholder 5"/>
          <p:cNvSpPr>
            <a:spLocks noGrp="1"/>
          </p:cNvSpPr>
          <p:nvPr>
            <p:ph type="sldNum" sz="quarter" idx="12"/>
          </p:nvPr>
        </p:nvSpPr>
        <p:spPr>
          <a:xfrm>
            <a:off x="10711901" y="6219110"/>
            <a:ext cx="870499" cy="365125"/>
          </a:xfrm>
          <a:prstGeom prst="rect">
            <a:avLst/>
          </a:prstGeom>
        </p:spPr>
        <p:txBody>
          <a:bodyPr/>
          <a:lstStyle>
            <a:lvl1pPr algn="r">
              <a:defRPr sz="1200">
                <a:solidFill>
                  <a:schemeClr val="accent6"/>
                </a:solidFill>
                <a:latin typeface="Garamond"/>
                <a:cs typeface="Garamond"/>
              </a:defRPr>
            </a:lvl1pPr>
          </a:lstStyle>
          <a:p>
            <a:pPr defTabSz="457200"/>
            <a:fld id="{E51CA2E8-93E4-1A4F-9C16-1FA2420D8F9D}" type="slidenum">
              <a:rPr lang="en-US" smtClean="0">
                <a:solidFill>
                  <a:srgbClr val="9F7693"/>
                </a:solidFill>
              </a:rPr>
              <a:pPr defTabSz="457200"/>
              <a:t>‹#›</a:t>
            </a:fld>
            <a:endParaRPr lang="en-US" dirty="0">
              <a:solidFill>
                <a:srgbClr val="9F7693"/>
              </a:solidFill>
            </a:endParaRPr>
          </a:p>
        </p:txBody>
      </p:sp>
      <p:cxnSp>
        <p:nvCxnSpPr>
          <p:cNvPr id="15" name="Straight Connector 14"/>
          <p:cNvCxnSpPr/>
          <p:nvPr userDrawn="1"/>
        </p:nvCxnSpPr>
        <p:spPr>
          <a:xfrm>
            <a:off x="4472908" y="6219110"/>
            <a:ext cx="7109491"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3" y="6086599"/>
            <a:ext cx="2628227" cy="531974"/>
          </a:xfrm>
          <a:prstGeom prst="rect">
            <a:avLst/>
          </a:prstGeom>
        </p:spPr>
      </p:pic>
      <p:cxnSp>
        <p:nvCxnSpPr>
          <p:cNvPr id="17" name="Straight Connector 16"/>
          <p:cNvCxnSpPr/>
          <p:nvPr userDrawn="1"/>
        </p:nvCxnSpPr>
        <p:spPr>
          <a:xfrm flipV="1">
            <a:off x="10583963" y="6219110"/>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7430597" y="6225228"/>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9" name="Title 1"/>
          <p:cNvSpPr>
            <a:spLocks noGrp="1"/>
          </p:cNvSpPr>
          <p:nvPr>
            <p:ph type="title" hasCustomPrompt="1"/>
          </p:nvPr>
        </p:nvSpPr>
        <p:spPr>
          <a:xfrm>
            <a:off x="609600" y="2428927"/>
            <a:ext cx="10972800" cy="1143000"/>
          </a:xfrm>
          <a:prstGeom prst="rect">
            <a:avLst/>
          </a:prstGeom>
        </p:spPr>
        <p:txBody>
          <a:bodyPr/>
          <a:lstStyle>
            <a:lvl1pPr algn="ctr">
              <a:defRPr>
                <a:solidFill>
                  <a:schemeClr val="bg1"/>
                </a:solidFill>
                <a:latin typeface="Garamond"/>
                <a:cs typeface="Garamond"/>
              </a:defRPr>
            </a:lvl1pPr>
          </a:lstStyle>
          <a:p>
            <a:r>
              <a:rPr lang="en-US" dirty="0"/>
              <a:t>Section Break</a:t>
            </a:r>
          </a:p>
        </p:txBody>
      </p:sp>
    </p:spTree>
    <p:extLst>
      <p:ext uri="{BB962C8B-B14F-4D97-AF65-F5344CB8AC3E}">
        <p14:creationId xmlns:p14="http://schemas.microsoft.com/office/powerpoint/2010/main" val="73375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024375-8945-4F82-A2FA-120650A8BEC2}"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27534526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pPr>
            <a:fld id="{053BD746-42F4-485B-A554-9176D0ACA4BF}" type="datetimeFigureOut">
              <a:rPr lang="en-US" smtClean="0">
                <a:solidFill>
                  <a:prstClr val="black">
                    <a:tint val="75000"/>
                  </a:prstClr>
                </a:solidFill>
                <a:latin typeface="Arial" charset="0"/>
              </a:rPr>
              <a:pPr fontAlgn="base">
                <a:spcBef>
                  <a:spcPct val="0"/>
                </a:spcBef>
                <a:spcAft>
                  <a:spcPct val="0"/>
                </a:spcAft>
              </a:pPr>
              <a:t>8/6/2019</a:t>
            </a:fld>
            <a:endParaRPr lang="en-US">
              <a:solidFill>
                <a:prstClr val="black">
                  <a:tint val="75000"/>
                </a:prstClr>
              </a:solidFill>
              <a:latin typeface="Arial" charset="0"/>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fontAlgn="base">
              <a:spcBef>
                <a:spcPct val="0"/>
              </a:spcBef>
              <a:spcAft>
                <a:spcPct val="0"/>
              </a:spcAft>
            </a:pPr>
            <a:endParaRPr lang="en-US">
              <a:solidFill>
                <a:prstClr val="black">
                  <a:tint val="75000"/>
                </a:prstClr>
              </a:solidFill>
              <a:latin typeface="Arial" charset="0"/>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fontAlgn="base">
              <a:spcBef>
                <a:spcPct val="0"/>
              </a:spcBef>
              <a:spcAft>
                <a:spcPct val="0"/>
              </a:spcAft>
            </a:pPr>
            <a:fld id="{99A4570F-5C77-457A-BE62-4164A152B7EE}" type="slidenum">
              <a:rPr lang="en-US" smtClean="0">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4103174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024375-8945-4F82-A2FA-120650A8BEC2}" type="datetimeFigureOut">
              <a:rPr lang="en-US" smtClean="0"/>
              <a:t>8/6/2019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2954346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024375-8945-4F82-A2FA-120650A8BEC2}" type="datetimeFigureOut">
              <a:rPr lang="en-US" smtClean="0"/>
              <a:t>8/6/2019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4169778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24375-8945-4F82-A2FA-120650A8BEC2}" type="datetimeFigureOut">
              <a:rPr lang="en-US" smtClean="0"/>
              <a:t>8/6/2019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1226257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024375-8945-4F82-A2FA-120650A8BEC2}"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3305149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024375-8945-4F82-A2FA-120650A8BEC2}"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1684920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38.xml"/><Relationship Id="rId7" Type="http://schemas.openxmlformats.org/officeDocument/2006/relationships/image" Target="../media/image3.emf"/><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4.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D8BCE-12F0-41B2-8965-0EFE165590F6}" type="datetimeFigureOut">
              <a:rPr lang="en-US" smtClean="0"/>
              <a:t>8/6/2019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36F9F-9251-4444-A58B-CCF896E3BD08}" type="slidenum">
              <a:rPr lang="en-US" smtClean="0"/>
              <a:t>‹#›</a:t>
            </a:fld>
            <a:endParaRPr lang="en-US"/>
          </a:p>
        </p:txBody>
      </p:sp>
    </p:spTree>
    <p:extLst>
      <p:ext uri="{BB962C8B-B14F-4D97-AF65-F5344CB8AC3E}">
        <p14:creationId xmlns:p14="http://schemas.microsoft.com/office/powerpoint/2010/main" val="356910291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253015312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ctr" defTabSz="914400"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D8BCE-12F0-41B2-8965-0EFE165590F6}" type="datetimeFigureOut">
              <a:rPr lang="en-US" smtClean="0">
                <a:solidFill>
                  <a:prstClr val="black">
                    <a:tint val="75000"/>
                  </a:prstClr>
                </a:solidFill>
              </a:rPr>
              <a:pPr/>
              <a:t>8/6/2019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36F9F-9251-4444-A58B-CCF896E3BD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30839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638800"/>
            <a:ext cx="12192000" cy="1217818"/>
          </a:xfrm>
          <a:prstGeom prst="rect">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flipV="1">
            <a:off x="0" y="5588000"/>
            <a:ext cx="12192000" cy="50800"/>
          </a:xfrm>
          <a:prstGeom prst="rect">
            <a:avLst/>
          </a:prstGeom>
          <a:solidFill>
            <a:srgbClr val="FFCC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US">
              <a:solidFill>
                <a:srgbClr val="990000"/>
              </a:solidFill>
            </a:endParaRPr>
          </a:p>
        </p:txBody>
      </p:sp>
      <p:pic>
        <p:nvPicPr>
          <p:cNvPr id="11" name="Picture 10" descr="Small Use Shield_GoldOnTrans.eps"/>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34703" y="238128"/>
            <a:ext cx="997652" cy="748239"/>
          </a:xfrm>
          <a:prstGeom prst="rect">
            <a:avLst/>
          </a:prstGeom>
        </p:spPr>
      </p:pic>
      <p:pic>
        <p:nvPicPr>
          <p:cNvPr id="12" name="Picture 11" descr="1-lineWordmark_GoldOnCard_NoBG.eps"/>
          <p:cNvPicPr>
            <a:picLocks noChangeAspect="1"/>
          </p:cNvPicPr>
          <p:nvPr/>
        </p:nvPicPr>
        <p:blipFill>
          <a:blip r:embed="rId8"/>
          <a:stretch>
            <a:fillRect/>
          </a:stretch>
        </p:blipFill>
        <p:spPr>
          <a:xfrm>
            <a:off x="9330267" y="6411233"/>
            <a:ext cx="2429501" cy="154821"/>
          </a:xfrm>
          <a:prstGeom prst="rect">
            <a:avLst/>
          </a:prstGeom>
        </p:spPr>
      </p:pic>
      <p:pic>
        <p:nvPicPr>
          <p:cNvPr id="10" name="Picture 9" descr="test.eps"/>
          <p:cNvPicPr>
            <a:picLocks noChangeAspect="1"/>
          </p:cNvPicPr>
          <p:nvPr/>
        </p:nvPicPr>
        <p:blipFill>
          <a:blip r:embed="rId9"/>
          <a:stretch>
            <a:fillRect/>
          </a:stretch>
        </p:blipFill>
        <p:spPr>
          <a:xfrm>
            <a:off x="465667" y="5916673"/>
            <a:ext cx="6714067" cy="674781"/>
          </a:xfrm>
          <a:prstGeom prst="rect">
            <a:avLst/>
          </a:prstGeom>
        </p:spPr>
      </p:pic>
    </p:spTree>
    <p:extLst>
      <p:ext uri="{BB962C8B-B14F-4D97-AF65-F5344CB8AC3E}">
        <p14:creationId xmlns:p14="http://schemas.microsoft.com/office/powerpoint/2010/main" val="2016627516"/>
      </p:ext>
    </p:extLst>
  </p:cSld>
  <p:clrMap bg1="lt1" tx1="dk1" bg2="lt2" tx2="dk2" accent1="accent1" accent2="accent2" accent3="accent3" accent4="accent4" accent5="accent5" accent6="accent6" hlink="hlink" folHlink="folHlink"/>
  <p:sldLayoutIdLst>
    <p:sldLayoutId id="2147483729" r:id="rId1"/>
    <p:sldLayoutId id="2147483731" r:id="rId2"/>
    <p:sldLayoutId id="2147483732" r:id="rId3"/>
    <p:sldLayoutId id="2147483733" r:id="rId4"/>
    <p:sldLayoutId id="2147483734"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30.xml"/><Relationship Id="rId5" Type="http://schemas.openxmlformats.org/officeDocument/2006/relationships/image" Target="../media/image35.jpeg"/><Relationship Id="rId4" Type="http://schemas.openxmlformats.org/officeDocument/2006/relationships/image" Target="../media/image34.emf"/></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92408" y="971659"/>
            <a:ext cx="7279574" cy="4453938"/>
          </a:xfrm>
          <a:prstGeom prst="rect">
            <a:avLst/>
          </a:prstGeom>
        </p:spPr>
      </p:pic>
      <p:sp>
        <p:nvSpPr>
          <p:cNvPr id="2" name="Title 1"/>
          <p:cNvSpPr>
            <a:spLocks noGrp="1"/>
          </p:cNvSpPr>
          <p:nvPr>
            <p:ph type="ctrTitle"/>
          </p:nvPr>
        </p:nvSpPr>
        <p:spPr>
          <a:xfrm>
            <a:off x="795024" y="90434"/>
            <a:ext cx="11396976" cy="1169816"/>
          </a:xfrm>
        </p:spPr>
        <p:txBody>
          <a:bodyPr>
            <a:noAutofit/>
          </a:bodyPr>
          <a:lstStyle/>
          <a:p>
            <a:pPr algn="l"/>
            <a:r>
              <a:rPr lang="en-US" sz="3600" b="1" dirty="0">
                <a:solidFill>
                  <a:srgbClr val="663300"/>
                </a:solidFill>
                <a:latin typeface="+mn-lt"/>
                <a:cs typeface="Aharoni" panose="02010803020104030203" pitchFamily="2" charset="-79"/>
              </a:rPr>
              <a:t>Supporting Grieving Students in Schools: </a:t>
            </a:r>
            <a:br>
              <a:rPr lang="en-US" sz="3600" b="1" dirty="0">
                <a:solidFill>
                  <a:srgbClr val="663300"/>
                </a:solidFill>
                <a:latin typeface="+mn-lt"/>
                <a:cs typeface="Aharoni" panose="02010803020104030203" pitchFamily="2" charset="-79"/>
              </a:rPr>
            </a:br>
            <a:r>
              <a:rPr lang="en-US" sz="3600" b="1" dirty="0">
                <a:solidFill>
                  <a:srgbClr val="663300"/>
                </a:solidFill>
                <a:latin typeface="+mn-lt"/>
                <a:cs typeface="Aharoni" panose="02010803020104030203" pitchFamily="2" charset="-79"/>
              </a:rPr>
              <a:t>Training Module - 3</a:t>
            </a:r>
          </a:p>
        </p:txBody>
      </p:sp>
      <p:sp>
        <p:nvSpPr>
          <p:cNvPr id="6" name="Rectangle 5"/>
          <p:cNvSpPr/>
          <p:nvPr/>
        </p:nvSpPr>
        <p:spPr>
          <a:xfrm>
            <a:off x="5483409" y="5425597"/>
            <a:ext cx="248786" cy="400110"/>
          </a:xfrm>
          <a:prstGeom prst="rect">
            <a:avLst/>
          </a:prstGeom>
        </p:spPr>
        <p:txBody>
          <a:bodyPr wrap="none">
            <a:spAutoFit/>
          </a:bodyPr>
          <a:lstStyle/>
          <a:p>
            <a:r>
              <a:rPr lang="en-US" sz="2000" dirty="0">
                <a:solidFill>
                  <a:prstClr val="black"/>
                </a:solidFill>
                <a:latin typeface="Garamond" panose="02020404030301010803" pitchFamily="18" charset="0"/>
              </a:rPr>
              <a:t> </a:t>
            </a:r>
          </a:p>
        </p:txBody>
      </p:sp>
      <p:pic>
        <p:nvPicPr>
          <p:cNvPr id="3" name="Picture 2" descr="Scholastic Grieving Students 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5024" y="5483919"/>
            <a:ext cx="3400425" cy="90487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0919" y="5625652"/>
            <a:ext cx="2886478" cy="1066949"/>
          </a:xfrm>
          <a:prstGeom prst="rect">
            <a:avLst/>
          </a:prstGeom>
        </p:spPr>
      </p:pic>
    </p:spTree>
    <p:extLst>
      <p:ext uri="{BB962C8B-B14F-4D97-AF65-F5344CB8AC3E}">
        <p14:creationId xmlns:p14="http://schemas.microsoft.com/office/powerpoint/2010/main" val="2453112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646" y="0"/>
            <a:ext cx="11124583" cy="1325563"/>
          </a:xfrm>
        </p:spPr>
        <p:txBody>
          <a:bodyPr/>
          <a:lstStyle/>
          <a:p>
            <a:r>
              <a:rPr lang="en-US" b="1" dirty="0">
                <a:solidFill>
                  <a:srgbClr val="663300"/>
                </a:solidFill>
                <a:latin typeface="+mn-lt"/>
              </a:rPr>
              <a:t>Prepare for a Crisis</a:t>
            </a:r>
          </a:p>
        </p:txBody>
      </p:sp>
      <p:sp>
        <p:nvSpPr>
          <p:cNvPr id="3" name="TextBox 2"/>
          <p:cNvSpPr txBox="1"/>
          <p:nvPr/>
        </p:nvSpPr>
        <p:spPr>
          <a:xfrm>
            <a:off x="861646" y="1325563"/>
            <a:ext cx="1051560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Critical to have plans in place </a:t>
            </a:r>
            <a:r>
              <a:rPr lang="en-US" sz="2400" u="sng" dirty="0"/>
              <a:t>prior</a:t>
            </a:r>
            <a:r>
              <a:rPr lang="en-US" sz="2400" dirty="0"/>
              <a:t> to a school crisis event which outline the steps for staff and students to take in response to the event and to have relevant policies in place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Establish </a:t>
            </a:r>
            <a:r>
              <a:rPr lang="en-US" sz="2400" u="sng" dirty="0"/>
              <a:t>pre-existing</a:t>
            </a:r>
            <a:r>
              <a:rPr lang="en-US" sz="2400" dirty="0"/>
              <a:t> relationships with organizations and professionals outside the school who can be called upon with short notice to provide needed support</a:t>
            </a:r>
          </a:p>
        </p:txBody>
      </p:sp>
      <p:sp>
        <p:nvSpPr>
          <p:cNvPr id="4" name="Right Arrow 3"/>
          <p:cNvSpPr/>
          <p:nvPr/>
        </p:nvSpPr>
        <p:spPr>
          <a:xfrm>
            <a:off x="1160585" y="4278923"/>
            <a:ext cx="2930769" cy="158261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Before</a:t>
            </a:r>
            <a:r>
              <a:rPr lang="en-US" dirty="0"/>
              <a:t> </a:t>
            </a:r>
          </a:p>
        </p:txBody>
      </p:sp>
      <p:sp>
        <p:nvSpPr>
          <p:cNvPr id="5" name="Right Arrow 4"/>
          <p:cNvSpPr/>
          <p:nvPr/>
        </p:nvSpPr>
        <p:spPr>
          <a:xfrm>
            <a:off x="7713785" y="4278923"/>
            <a:ext cx="2930769" cy="158261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After</a:t>
            </a:r>
          </a:p>
        </p:txBody>
      </p:sp>
      <p:sp>
        <p:nvSpPr>
          <p:cNvPr id="6" name="Explosion 2 5"/>
          <p:cNvSpPr/>
          <p:nvPr/>
        </p:nvSpPr>
        <p:spPr>
          <a:xfrm>
            <a:off x="4261339" y="3880337"/>
            <a:ext cx="3094892" cy="2579078"/>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Crisis</a:t>
            </a:r>
          </a:p>
        </p:txBody>
      </p:sp>
    </p:spTree>
    <p:extLst>
      <p:ext uri="{BB962C8B-B14F-4D97-AF65-F5344CB8AC3E}">
        <p14:creationId xmlns:p14="http://schemas.microsoft.com/office/powerpoint/2010/main" val="3659723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1673" y="143114"/>
            <a:ext cx="11619227" cy="1325563"/>
          </a:xfrm>
        </p:spPr>
        <p:txBody>
          <a:bodyPr/>
          <a:lstStyle/>
          <a:p>
            <a:r>
              <a:rPr lang="en-US" b="1" dirty="0">
                <a:solidFill>
                  <a:srgbClr val="663300"/>
                </a:solidFill>
                <a:latin typeface="+mn-lt"/>
              </a:rPr>
              <a:t>Use of Social Media by Schools Following a Death  </a:t>
            </a:r>
          </a:p>
        </p:txBody>
      </p:sp>
      <p:sp>
        <p:nvSpPr>
          <p:cNvPr id="3" name="Content Placeholder 2"/>
          <p:cNvSpPr>
            <a:spLocks noGrp="1"/>
          </p:cNvSpPr>
          <p:nvPr>
            <p:ph idx="1"/>
          </p:nvPr>
        </p:nvSpPr>
        <p:spPr>
          <a:xfrm>
            <a:off x="221673" y="1911927"/>
            <a:ext cx="6879771" cy="5489641"/>
          </a:xfrm>
        </p:spPr>
        <p:txBody>
          <a:bodyPr>
            <a:normAutofit/>
          </a:bodyPr>
          <a:lstStyle/>
          <a:p>
            <a:r>
              <a:rPr lang="en-US" sz="2000" b="1" dirty="0"/>
              <a:t>A highly effective means to rapidly disseminate information to the school community as a whole </a:t>
            </a:r>
          </a:p>
          <a:p>
            <a:endParaRPr lang="en-US" sz="2000" b="1" dirty="0"/>
          </a:p>
          <a:p>
            <a:r>
              <a:rPr lang="en-US" sz="2000" b="1" dirty="0"/>
              <a:t>Offers a way to reach out to grieving families or students in the initial period after a death, if the family is not yet ready to accept calls or visitors</a:t>
            </a:r>
          </a:p>
          <a:p>
            <a:endParaRPr lang="en-US" sz="2000" b="1" dirty="0"/>
          </a:p>
          <a:p>
            <a:r>
              <a:rPr lang="en-US" sz="2000" b="1" dirty="0"/>
              <a:t>Offers insight into how people are responding to a death </a:t>
            </a:r>
          </a:p>
          <a:p>
            <a:endParaRPr lang="en-US" sz="2000" b="1" dirty="0"/>
          </a:p>
          <a:p>
            <a:r>
              <a:rPr lang="en-US" sz="2000" b="1" dirty="0"/>
              <a:t>Used to facilitate commemoration and memorialization efforts</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64958" y="1911927"/>
            <a:ext cx="4575942" cy="3632762"/>
          </a:xfrm>
          <a:prstGeom prst="rect">
            <a:avLst/>
          </a:prstGeom>
          <a:effectLst>
            <a:softEdge rad="63500"/>
          </a:effectLst>
        </p:spPr>
      </p:pic>
    </p:spTree>
    <p:extLst>
      <p:ext uri="{BB962C8B-B14F-4D97-AF65-F5344CB8AC3E}">
        <p14:creationId xmlns:p14="http://schemas.microsoft.com/office/powerpoint/2010/main" val="2530482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12192000" cy="7017306"/>
          </a:xfrm>
          <a:prstGeom prst="rect">
            <a:avLst/>
          </a:prstGeom>
          <a:solidFill>
            <a:schemeClr val="bg1">
              <a:lumMod val="95000"/>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21000"/>
                    </a14:imgEffect>
                  </a14:imgLayer>
                </a14:imgProps>
              </a:ext>
              <a:ext uri="{28A0092B-C50C-407E-A947-70E740481C1C}">
                <a14:useLocalDpi xmlns:a14="http://schemas.microsoft.com/office/drawing/2010/main"/>
              </a:ext>
            </a:extLst>
          </a:blip>
          <a:stretch>
            <a:fillRect/>
          </a:stretch>
        </p:blipFill>
        <p:spPr>
          <a:xfrm>
            <a:off x="6514793" y="-59680"/>
            <a:ext cx="5244070" cy="4052236"/>
          </a:xfrm>
          <a:prstGeom prst="rect">
            <a:avLst/>
          </a:prstGeom>
        </p:spPr>
      </p:pic>
      <p:sp>
        <p:nvSpPr>
          <p:cNvPr id="2" name="Title 1"/>
          <p:cNvSpPr>
            <a:spLocks noGrp="1"/>
          </p:cNvSpPr>
          <p:nvPr>
            <p:ph type="title"/>
          </p:nvPr>
        </p:nvSpPr>
        <p:spPr>
          <a:xfrm>
            <a:off x="399790" y="1"/>
            <a:ext cx="10515600" cy="1325563"/>
          </a:xfrm>
        </p:spPr>
        <p:txBody>
          <a:bodyPr/>
          <a:lstStyle/>
          <a:p>
            <a:r>
              <a:rPr lang="en-US" b="1" dirty="0">
                <a:solidFill>
                  <a:srgbClr val="663300"/>
                </a:solidFill>
                <a:latin typeface="+mn-lt"/>
              </a:rPr>
              <a:t>Suicide</a:t>
            </a:r>
          </a:p>
        </p:txBody>
      </p:sp>
      <p:sp>
        <p:nvSpPr>
          <p:cNvPr id="3" name="Rectangle 2"/>
          <p:cNvSpPr/>
          <p:nvPr/>
        </p:nvSpPr>
        <p:spPr>
          <a:xfrm>
            <a:off x="399790" y="1150348"/>
            <a:ext cx="10515600" cy="5509200"/>
          </a:xfrm>
          <a:prstGeom prst="rect">
            <a:avLst/>
          </a:prstGeom>
        </p:spPr>
        <p:txBody>
          <a:bodyPr wrap="square">
            <a:spAutoFit/>
          </a:bodyPr>
          <a:lstStyle/>
          <a:p>
            <a:pPr marL="285750" indent="-285750">
              <a:buFont typeface="Arial" panose="020B0604020202020204" pitchFamily="34" charset="0"/>
              <a:buChar char="•"/>
            </a:pPr>
            <a:r>
              <a:rPr lang="en-US" sz="3200" b="1" dirty="0"/>
              <a:t>Death by suicide is the third leading                                                                 cause of death in children ages 10–14                                                        &amp; the second leading cause of death                                         in children ages 15–19</a:t>
            </a:r>
          </a:p>
          <a:p>
            <a:pPr marL="285750" indent="-285750">
              <a:buFont typeface="Arial" panose="020B0604020202020204" pitchFamily="34" charset="0"/>
              <a:buChar char="•"/>
            </a:pPr>
            <a:endParaRPr lang="en-US" sz="3200" b="1" dirty="0"/>
          </a:p>
          <a:p>
            <a:pPr marL="285750" indent="-285750">
              <a:buFont typeface="Arial" panose="020B0604020202020204" pitchFamily="34" charset="0"/>
              <a:buChar char="•"/>
            </a:pPr>
            <a:r>
              <a:rPr lang="en-US" sz="3200" b="1" dirty="0"/>
              <a:t>Almost one in five high school students has considered suicide, and 2% to 6% of children attempt suicide</a:t>
            </a:r>
          </a:p>
          <a:p>
            <a:endParaRPr lang="en-US" sz="3200" b="1" dirty="0"/>
          </a:p>
          <a:p>
            <a:pPr marL="285750" indent="-285750">
              <a:buFont typeface="Arial" panose="020B0604020202020204" pitchFamily="34" charset="0"/>
              <a:buChar char="•"/>
            </a:pPr>
            <a:r>
              <a:rPr lang="en-US" sz="3200" b="1" dirty="0"/>
              <a:t>Suicide is usually the result of underlying depression or other mental health problems and often is related to alcohol or other substance abuse</a:t>
            </a:r>
          </a:p>
        </p:txBody>
      </p:sp>
    </p:spTree>
    <p:extLst>
      <p:ext uri="{BB962C8B-B14F-4D97-AF65-F5344CB8AC3E}">
        <p14:creationId xmlns:p14="http://schemas.microsoft.com/office/powerpoint/2010/main" val="731174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3037" y="0"/>
            <a:ext cx="11478016" cy="1325563"/>
          </a:xfrm>
        </p:spPr>
        <p:txBody>
          <a:bodyPr/>
          <a:lstStyle/>
          <a:p>
            <a:r>
              <a:rPr lang="en-US" b="1" dirty="0">
                <a:solidFill>
                  <a:srgbClr val="663300"/>
                </a:solidFill>
                <a:latin typeface="+mn-lt"/>
              </a:rPr>
              <a:t>Setting Goals for School Staff following a Suicide </a:t>
            </a:r>
          </a:p>
        </p:txBody>
      </p:sp>
      <p:sp>
        <p:nvSpPr>
          <p:cNvPr id="3" name="TextBox 2"/>
          <p:cNvSpPr txBox="1"/>
          <p:nvPr/>
        </p:nvSpPr>
        <p:spPr>
          <a:xfrm>
            <a:off x="486648" y="1099932"/>
            <a:ext cx="11210794" cy="5324535"/>
          </a:xfrm>
          <a:prstGeom prst="rect">
            <a:avLst/>
          </a:prstGeom>
          <a:noFill/>
        </p:spPr>
        <p:txBody>
          <a:bodyPr wrap="square" rtlCol="0">
            <a:spAutoFit/>
          </a:bodyPr>
          <a:lstStyle/>
          <a:p>
            <a:pPr marL="457200" indent="-457200">
              <a:buFont typeface="Arial" panose="020B0604020202020204" pitchFamily="34" charset="0"/>
              <a:buChar char="•"/>
            </a:pPr>
            <a:r>
              <a:rPr lang="en-US" sz="2800" b="1" dirty="0"/>
              <a:t> Talk with the surviving family about sharing the cause of death</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a:t> Have clear communication with students</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a:t> Help students &amp; staff navigate the process  </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a:t> Explain to students about the danger of keeping secrets</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a:t> Use sensitivity when deciding how to commemorate the death</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a:t> Take steps to prevent  another suicide</a:t>
            </a:r>
          </a:p>
          <a:p>
            <a:pPr marL="342900" indent="-342900">
              <a:buAutoNum type="arabicPeriod"/>
            </a:pPr>
            <a:endParaRPr lang="en-US" sz="3200" dirty="0"/>
          </a:p>
        </p:txBody>
      </p:sp>
    </p:spTree>
    <p:extLst>
      <p:ext uri="{BB962C8B-B14F-4D97-AF65-F5344CB8AC3E}">
        <p14:creationId xmlns:p14="http://schemas.microsoft.com/office/powerpoint/2010/main" val="889184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7568" y="104397"/>
            <a:ext cx="11490598" cy="1325563"/>
          </a:xfrm>
        </p:spPr>
        <p:txBody>
          <a:bodyPr/>
          <a:lstStyle/>
          <a:p>
            <a:r>
              <a:rPr lang="en-US" b="1" dirty="0">
                <a:solidFill>
                  <a:srgbClr val="663300"/>
                </a:solidFill>
                <a:latin typeface="Calibri" panose="020F0502020204030204"/>
              </a:rPr>
              <a:t>Responding When a Teacher or Other                      Staff Member Dies</a:t>
            </a:r>
            <a:endParaRPr lang="en-US" dirty="0"/>
          </a:p>
        </p:txBody>
      </p:sp>
      <p:sp>
        <p:nvSpPr>
          <p:cNvPr id="4" name="Rectangle 3"/>
          <p:cNvSpPr/>
          <p:nvPr/>
        </p:nvSpPr>
        <p:spPr>
          <a:xfrm>
            <a:off x="597568" y="1429960"/>
            <a:ext cx="10940717" cy="5262979"/>
          </a:xfrm>
          <a:prstGeom prst="rect">
            <a:avLst/>
          </a:prstGeom>
        </p:spPr>
        <p:txBody>
          <a:bodyPr wrap="square">
            <a:spAutoFit/>
          </a:bodyPr>
          <a:lstStyle/>
          <a:p>
            <a:pPr marL="285750" indent="-285750">
              <a:buFont typeface="Arial" panose="020B0604020202020204" pitchFamily="34" charset="0"/>
              <a:buChar char="•"/>
            </a:pPr>
            <a:r>
              <a:rPr lang="en-US" sz="2800" b="1" dirty="0"/>
              <a:t>Assign a well-known member of the school community to cover that person’s classes and activities</a:t>
            </a:r>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r>
              <a:rPr lang="en-US" sz="2800" b="1" dirty="0"/>
              <a:t>When a colleague dies, teachers and other staff often feel an increased sense of vulnerability</a:t>
            </a:r>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r>
              <a:rPr lang="en-US" sz="2800" b="1" dirty="0"/>
              <a:t>Support staff who want to attend the funeral</a:t>
            </a:r>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r>
              <a:rPr lang="en-US" sz="2800" b="1" dirty="0"/>
              <a:t>Students and staff should not feel any obligation to attend the funeral </a:t>
            </a:r>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r>
              <a:rPr lang="en-US" sz="2800" b="1" dirty="0"/>
              <a:t>Explore the possibilities for visitation hours that will best serve both the grieving family and the school community</a:t>
            </a:r>
          </a:p>
        </p:txBody>
      </p:sp>
    </p:spTree>
    <p:extLst>
      <p:ext uri="{BB962C8B-B14F-4D97-AF65-F5344CB8AC3E}">
        <p14:creationId xmlns:p14="http://schemas.microsoft.com/office/powerpoint/2010/main" val="3702201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842" y="0"/>
            <a:ext cx="4152781" cy="2695699"/>
          </a:xfrm>
        </p:spPr>
        <p:txBody>
          <a:bodyPr>
            <a:normAutofit fontScale="90000"/>
          </a:bodyPr>
          <a:lstStyle/>
          <a:p>
            <a:r>
              <a:rPr lang="en-US" sz="4000" b="1" dirty="0">
                <a:solidFill>
                  <a:srgbClr val="663300"/>
                </a:solidFill>
                <a:latin typeface="+mn-lt"/>
              </a:rPr>
              <a:t>Providing Support through Memorials &amp; Commemorative Activities  </a:t>
            </a:r>
          </a:p>
        </p:txBody>
      </p:sp>
      <p:sp>
        <p:nvSpPr>
          <p:cNvPr id="5" name="Rectangle 4"/>
          <p:cNvSpPr/>
          <p:nvPr/>
        </p:nvSpPr>
        <p:spPr>
          <a:xfrm>
            <a:off x="4964092" y="923571"/>
            <a:ext cx="6958263" cy="5016758"/>
          </a:xfrm>
          <a:prstGeom prst="rect">
            <a:avLst/>
          </a:prstGeom>
        </p:spPr>
        <p:txBody>
          <a:bodyPr wrap="square">
            <a:spAutoFit/>
          </a:bodyPr>
          <a:lstStyle/>
          <a:p>
            <a:r>
              <a:rPr lang="en-US" sz="2000" dirty="0"/>
              <a:t>• Communicate at a public level their connection and attachment</a:t>
            </a:r>
          </a:p>
          <a:p>
            <a:endParaRPr lang="en-US" sz="2000" dirty="0"/>
          </a:p>
          <a:p>
            <a:r>
              <a:rPr lang="en-US" sz="2000" dirty="0"/>
              <a:t>• Express and cope with difficult feelings  </a:t>
            </a:r>
          </a:p>
          <a:p>
            <a:endParaRPr lang="en-US" sz="2000" dirty="0"/>
          </a:p>
          <a:p>
            <a:r>
              <a:rPr lang="en-US" sz="2000" dirty="0"/>
              <a:t>• Realize that they are not alone in having strong feelings </a:t>
            </a:r>
          </a:p>
          <a:p>
            <a:endParaRPr lang="en-US" sz="2000" dirty="0"/>
          </a:p>
          <a:p>
            <a:r>
              <a:rPr lang="en-US" sz="2000" dirty="0"/>
              <a:t>• Draw on the support of peers and adults in the school community </a:t>
            </a:r>
          </a:p>
          <a:p>
            <a:endParaRPr lang="en-US" sz="2000" dirty="0"/>
          </a:p>
          <a:p>
            <a:r>
              <a:rPr lang="en-US" sz="2000" dirty="0"/>
              <a:t>• Begin to find some meaning in the loss </a:t>
            </a:r>
          </a:p>
          <a:p>
            <a:endParaRPr lang="en-US" sz="2000" dirty="0"/>
          </a:p>
          <a:p>
            <a:r>
              <a:rPr lang="en-US" sz="2000" dirty="0"/>
              <a:t>• Feel reconnected to beliefs that may have been shaken by the experience </a:t>
            </a:r>
          </a:p>
          <a:p>
            <a:endParaRPr lang="en-US" sz="2000" dirty="0"/>
          </a:p>
          <a:p>
            <a:r>
              <a:rPr lang="en-US" sz="2000" dirty="0"/>
              <a:t>• Learn coping strategies that have worked for others and share their own  </a:t>
            </a:r>
          </a:p>
        </p:txBody>
      </p:sp>
      <p:pic>
        <p:nvPicPr>
          <p:cNvPr id="1028" name="Picture 4" descr="http://grievingstudents.scholastic.com/wp-content/uploads/2015/01/crisis_special_circumstances.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5521" y="2493568"/>
            <a:ext cx="4067102" cy="4041077"/>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40355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4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684" y="243203"/>
            <a:ext cx="11511419" cy="1325563"/>
          </a:xfrm>
        </p:spPr>
        <p:txBody>
          <a:bodyPr>
            <a:normAutofit/>
          </a:bodyPr>
          <a:lstStyle/>
          <a:p>
            <a:r>
              <a:rPr lang="en-US" sz="3600" b="1" dirty="0">
                <a:solidFill>
                  <a:srgbClr val="663300"/>
                </a:solidFill>
                <a:latin typeface="+mn-lt"/>
              </a:rPr>
              <a:t>School-Sponsored Memorial &amp; Commemorative Activities  </a:t>
            </a:r>
          </a:p>
        </p:txBody>
      </p:sp>
      <p:sp>
        <p:nvSpPr>
          <p:cNvPr id="3" name="Rectangle 2"/>
          <p:cNvSpPr/>
          <p:nvPr/>
        </p:nvSpPr>
        <p:spPr>
          <a:xfrm>
            <a:off x="649684" y="1385938"/>
            <a:ext cx="11859519" cy="4893647"/>
          </a:xfrm>
          <a:prstGeom prst="rect">
            <a:avLst/>
          </a:prstGeom>
        </p:spPr>
        <p:txBody>
          <a:bodyPr wrap="square">
            <a:spAutoFit/>
          </a:bodyPr>
          <a:lstStyle/>
          <a:p>
            <a:endParaRPr lang="en-US" sz="2400" dirty="0"/>
          </a:p>
          <a:p>
            <a:pPr marL="285750" indent="-285750">
              <a:buFont typeface="Arial" panose="020B0604020202020204" pitchFamily="34" charset="0"/>
              <a:buChar char="•"/>
            </a:pPr>
            <a:r>
              <a:rPr lang="en-US" sz="2400" b="1" dirty="0"/>
              <a:t>Allow students to play a central role in the planning and development process</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Be respectful of the diversity of views &amp; needs of students and staff</a:t>
            </a:r>
          </a:p>
          <a:p>
            <a:endParaRPr lang="en-US" sz="2400" b="1" dirty="0"/>
          </a:p>
          <a:p>
            <a:pPr marL="285750" indent="-285750">
              <a:buFont typeface="Arial" panose="020B0604020202020204" pitchFamily="34" charset="0"/>
              <a:buChar char="•"/>
            </a:pPr>
            <a:r>
              <a:rPr lang="en-US" sz="2400" b="1" dirty="0"/>
              <a:t>Ensure policies are capable of being readily applied fairly and consistently across a              wide range of contexts  </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Coordinate with plans for commemorative or memorial activities in the                         larger community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838462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74737" y="267544"/>
            <a:ext cx="6026063" cy="954107"/>
          </a:xfrm>
          <a:prstGeom prst="rect">
            <a:avLst/>
          </a:prstGeom>
        </p:spPr>
        <p:txBody>
          <a:bodyPr wrap="square">
            <a:spAutoFit/>
          </a:bodyPr>
          <a:lstStyle/>
          <a:p>
            <a:endParaRPr lang="en-US" sz="2800" dirty="0"/>
          </a:p>
          <a:p>
            <a:pPr marL="457200" indent="-457200">
              <a:buFont typeface="Arial" panose="020B0604020202020204" pitchFamily="34" charset="0"/>
              <a:buChar char="•"/>
            </a:pPr>
            <a:endParaRPr lang="en-US" sz="2800" dirty="0"/>
          </a:p>
        </p:txBody>
      </p:sp>
      <p:sp>
        <p:nvSpPr>
          <p:cNvPr id="7" name="Rectangle 6"/>
          <p:cNvSpPr/>
          <p:nvPr/>
        </p:nvSpPr>
        <p:spPr>
          <a:xfrm>
            <a:off x="374737" y="0"/>
            <a:ext cx="11611858" cy="6740307"/>
          </a:xfrm>
          <a:prstGeom prst="rect">
            <a:avLst/>
          </a:prstGeom>
        </p:spPr>
        <p:txBody>
          <a:bodyPr wrap="square">
            <a:spAutoFit/>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dirty="0"/>
              <a:t>Set appropriate precedents</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Allow time to pass before </a:t>
            </a:r>
          </a:p>
          <a:p>
            <a:r>
              <a:rPr lang="en-US" sz="2400" b="1" dirty="0"/>
              <a:t>     decisions are made </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Make use of social media</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Manage spontaneous memorials</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Schools should notify families </a:t>
            </a:r>
          </a:p>
          <a:p>
            <a:r>
              <a:rPr lang="en-US" sz="2400" b="1" dirty="0"/>
              <a:t>    of students in the class or school </a:t>
            </a:r>
          </a:p>
          <a:p>
            <a:r>
              <a:rPr lang="en-US" sz="2400" b="1" dirty="0"/>
              <a:t>    prior to memorial events or planning efforts</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Children who are uncomfortable about attending a memorial, or prefer                          not to participate, should feel free to choose not to go </a:t>
            </a:r>
          </a:p>
          <a:p>
            <a:pPr marL="285750" indent="-285750">
              <a:buFont typeface="Arial" panose="020B0604020202020204" pitchFamily="34" charset="0"/>
              <a:buChar char="•"/>
            </a:pPr>
            <a:endParaRPr lang="en-US" sz="2400" dirty="0"/>
          </a:p>
        </p:txBody>
      </p:sp>
      <p:pic>
        <p:nvPicPr>
          <p:cNvPr id="6" name="Picture 5"/>
          <p:cNvPicPr>
            <a:picLocks noChangeAspect="1"/>
          </p:cNvPicPr>
          <p:nvPr/>
        </p:nvPicPr>
        <p:blipFill>
          <a:blip r:embed="rId3" cstate="screen">
            <a:extLst>
              <a:ext uri="{BEBA8EAE-BF5A-486C-A8C5-ECC9F3942E4B}">
                <a14:imgProps xmlns:a14="http://schemas.microsoft.com/office/drawing/2010/main">
                  <a14:imgLayer r:embed="rId4">
                    <a14:imgEffect>
                      <a14:artisticCutout numberOfShades="6"/>
                    </a14:imgEffect>
                  </a14:imgLayer>
                </a14:imgProps>
              </a:ext>
              <a:ext uri="{28A0092B-C50C-407E-A947-70E740481C1C}">
                <a14:useLocalDpi xmlns:a14="http://schemas.microsoft.com/office/drawing/2010/main"/>
              </a:ext>
            </a:extLst>
          </a:blip>
          <a:stretch>
            <a:fillRect/>
          </a:stretch>
        </p:blipFill>
        <p:spPr>
          <a:xfrm>
            <a:off x="4662436" y="337882"/>
            <a:ext cx="7093810" cy="4384843"/>
          </a:xfrm>
          <a:prstGeom prst="rect">
            <a:avLst/>
          </a:prstGeom>
          <a:effectLst>
            <a:softEdge rad="127000"/>
          </a:effectLst>
        </p:spPr>
      </p:pic>
    </p:spTree>
    <p:extLst>
      <p:ext uri="{BB962C8B-B14F-4D97-AF65-F5344CB8AC3E}">
        <p14:creationId xmlns:p14="http://schemas.microsoft.com/office/powerpoint/2010/main" val="2752643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4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0948" y="0"/>
            <a:ext cx="10319244" cy="2944167"/>
          </a:xfrm>
        </p:spPr>
        <p:txBody>
          <a:bodyPr>
            <a:normAutofit/>
          </a:bodyPr>
          <a:lstStyle/>
          <a:p>
            <a:pPr algn="ctr"/>
            <a:r>
              <a:rPr lang="en-US" sz="6000" b="1" dirty="0">
                <a:solidFill>
                  <a:srgbClr val="663300"/>
                </a:solidFill>
                <a:latin typeface="+mn-lt"/>
              </a:rPr>
              <a:t>Professional </a:t>
            </a:r>
            <a:br>
              <a:rPr lang="en-US" sz="6000" b="1" dirty="0">
                <a:solidFill>
                  <a:srgbClr val="663300"/>
                </a:solidFill>
                <a:latin typeface="+mn-lt"/>
              </a:rPr>
            </a:br>
            <a:r>
              <a:rPr lang="en-US" sz="6000" b="1" dirty="0">
                <a:solidFill>
                  <a:srgbClr val="663300"/>
                </a:solidFill>
                <a:latin typeface="+mn-lt"/>
              </a:rPr>
              <a:t>Self-Care Focus</a:t>
            </a:r>
            <a:endParaRPr lang="en-US" sz="6000" b="1" dirty="0">
              <a:latin typeface="+mn-lt"/>
            </a:endParaRPr>
          </a:p>
        </p:txBody>
      </p:sp>
    </p:spTree>
    <p:extLst>
      <p:ext uri="{BB962C8B-B14F-4D97-AF65-F5344CB8AC3E}">
        <p14:creationId xmlns:p14="http://schemas.microsoft.com/office/powerpoint/2010/main" val="3761018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239268"/>
            <a:ext cx="10515600" cy="1325563"/>
          </a:xfrm>
        </p:spPr>
        <p:txBody>
          <a:bodyPr/>
          <a:lstStyle/>
          <a:p>
            <a:r>
              <a:rPr lang="en-US" b="1" dirty="0">
                <a:solidFill>
                  <a:srgbClr val="663300"/>
                </a:solidFill>
                <a:latin typeface="+mn-lt"/>
              </a:rPr>
              <a:t>Possible Grief Triggers </a:t>
            </a:r>
            <a:br>
              <a:rPr lang="en-US" b="1" dirty="0">
                <a:solidFill>
                  <a:srgbClr val="663300"/>
                </a:solidFill>
                <a:latin typeface="+mn-lt"/>
              </a:rPr>
            </a:br>
            <a:r>
              <a:rPr lang="en-US" b="1" dirty="0">
                <a:solidFill>
                  <a:srgbClr val="663300"/>
                </a:solidFill>
                <a:latin typeface="+mn-lt"/>
              </a:rPr>
              <a:t>for School Staff </a:t>
            </a:r>
          </a:p>
        </p:txBody>
      </p:sp>
      <p:sp>
        <p:nvSpPr>
          <p:cNvPr id="3" name="Content Placeholder 2"/>
          <p:cNvSpPr>
            <a:spLocks noGrp="1"/>
          </p:cNvSpPr>
          <p:nvPr>
            <p:ph idx="1"/>
          </p:nvPr>
        </p:nvSpPr>
        <p:spPr>
          <a:xfrm>
            <a:off x="876300" y="1878889"/>
            <a:ext cx="7285923" cy="4351338"/>
          </a:xfrm>
        </p:spPr>
        <p:txBody>
          <a:bodyPr>
            <a:normAutofit lnSpcReduction="10000"/>
          </a:bodyPr>
          <a:lstStyle/>
          <a:p>
            <a:r>
              <a:rPr lang="en-US" sz="4400" dirty="0"/>
              <a:t>Past personal experience with grief</a:t>
            </a:r>
          </a:p>
          <a:p>
            <a:r>
              <a:rPr lang="en-US" sz="4400" dirty="0"/>
              <a:t>Coping with serious illness</a:t>
            </a:r>
          </a:p>
          <a:p>
            <a:r>
              <a:rPr lang="en-US" sz="4400" dirty="0"/>
              <a:t>Having a friend or family member who is ill</a:t>
            </a:r>
          </a:p>
          <a:p>
            <a:r>
              <a:rPr lang="en-US" sz="4400" dirty="0"/>
              <a:t>New concerns about loved ones</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2223" y="364309"/>
            <a:ext cx="3644590" cy="5906213"/>
          </a:xfrm>
          <a:prstGeom prst="rect">
            <a:avLst/>
          </a:prstGeom>
          <a:effectLst>
            <a:softEdge rad="63500"/>
          </a:effectLst>
        </p:spPr>
      </p:pic>
    </p:spTree>
    <p:extLst>
      <p:ext uri="{BB962C8B-B14F-4D97-AF65-F5344CB8AC3E}">
        <p14:creationId xmlns:p14="http://schemas.microsoft.com/office/powerpoint/2010/main" val="1387309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3499" r="9897"/>
          <a:stretch/>
        </p:blipFill>
        <p:spPr>
          <a:xfrm>
            <a:off x="7209692" y="-573575"/>
            <a:ext cx="3864132" cy="3738806"/>
          </a:xfrm>
          <a:prstGeom prst="rect">
            <a:avLst/>
          </a:prstGeom>
        </p:spPr>
      </p:pic>
      <p:sp>
        <p:nvSpPr>
          <p:cNvPr id="2" name="Title 1"/>
          <p:cNvSpPr>
            <a:spLocks noGrp="1"/>
          </p:cNvSpPr>
          <p:nvPr>
            <p:ph type="title"/>
          </p:nvPr>
        </p:nvSpPr>
        <p:spPr>
          <a:xfrm>
            <a:off x="-1989470" y="318460"/>
            <a:ext cx="10515600" cy="1325563"/>
          </a:xfrm>
        </p:spPr>
        <p:txBody>
          <a:bodyPr/>
          <a:lstStyle/>
          <a:p>
            <a:pPr algn="ctr"/>
            <a:r>
              <a:rPr lang="en-US" b="1" dirty="0">
                <a:solidFill>
                  <a:srgbClr val="663300"/>
                </a:solidFill>
                <a:latin typeface="+mn-lt"/>
              </a:rPr>
              <a:t>Practical Considerations</a:t>
            </a:r>
          </a:p>
        </p:txBody>
      </p:sp>
      <p:sp>
        <p:nvSpPr>
          <p:cNvPr id="3" name="Rectangle 2"/>
          <p:cNvSpPr/>
          <p:nvPr/>
        </p:nvSpPr>
        <p:spPr>
          <a:xfrm>
            <a:off x="359802" y="2629842"/>
            <a:ext cx="5817055" cy="4801314"/>
          </a:xfrm>
          <a:prstGeom prst="rect">
            <a:avLst/>
          </a:prstGeom>
        </p:spPr>
        <p:txBody>
          <a:bodyPr wrap="square">
            <a:spAutoFit/>
          </a:bodyPr>
          <a:lstStyle/>
          <a:p>
            <a:endParaRPr lang="en-US" b="1" dirty="0"/>
          </a:p>
          <a:p>
            <a:pPr marL="228600" indent="-228600">
              <a:buAutoNum type="arabicPeriod"/>
            </a:pPr>
            <a:r>
              <a:rPr lang="en-US" b="1" dirty="0"/>
              <a:t>Provide advice on Funeral Attendance for Families</a:t>
            </a:r>
          </a:p>
          <a:p>
            <a:pPr marL="228600" indent="-228600">
              <a:buAutoNum type="arabicPeriod"/>
            </a:pPr>
            <a:endParaRPr lang="en-US" b="1" dirty="0"/>
          </a:p>
          <a:p>
            <a:pPr marL="228600" indent="-228600">
              <a:buAutoNum type="arabicPeriod"/>
            </a:pPr>
            <a:r>
              <a:rPr lang="en-US" b="1" dirty="0"/>
              <a:t>Connect With Grieving Families</a:t>
            </a:r>
          </a:p>
          <a:p>
            <a:pPr marL="228600" indent="-228600">
              <a:buAutoNum type="arabicPeriod"/>
            </a:pPr>
            <a:endParaRPr lang="en-US" b="1" dirty="0"/>
          </a:p>
          <a:p>
            <a:pPr marL="228600" indent="-228600">
              <a:buAutoNum type="arabicPeriod"/>
            </a:pPr>
            <a:r>
              <a:rPr lang="en-US" b="1" dirty="0"/>
              <a:t>Coordinate School Team Services </a:t>
            </a:r>
          </a:p>
          <a:p>
            <a:pPr marL="228600" indent="-228600">
              <a:buAutoNum type="arabicPeriod"/>
            </a:pPr>
            <a:endParaRPr lang="en-US" b="1" dirty="0"/>
          </a:p>
          <a:p>
            <a:pPr marL="228600" indent="-228600">
              <a:buAutoNum type="arabicPeriod"/>
            </a:pPr>
            <a:r>
              <a:rPr lang="en-US" b="1" dirty="0"/>
              <a:t>Foster Peer Support </a:t>
            </a:r>
          </a:p>
          <a:p>
            <a:pPr marL="228600" indent="-228600">
              <a:buAutoNum type="arabicPeriod"/>
            </a:pPr>
            <a:endParaRPr lang="en-US" b="1" dirty="0"/>
          </a:p>
          <a:p>
            <a:pPr marL="228600" indent="-228600">
              <a:buAutoNum type="arabicPeriod"/>
            </a:pPr>
            <a:r>
              <a:rPr lang="en-US" b="1" dirty="0"/>
              <a:t>Inform Staff and Students About a Death</a:t>
            </a:r>
          </a:p>
          <a:p>
            <a:pPr marL="228600" indent="-228600">
              <a:buAutoNum type="arabicPeriod"/>
            </a:pPr>
            <a:endParaRPr lang="en-US" b="1" dirty="0"/>
          </a:p>
          <a:p>
            <a:pPr marL="228600" indent="-228600">
              <a:buAutoNum type="arabicPeriod"/>
            </a:pPr>
            <a:r>
              <a:rPr lang="en-US" b="1" dirty="0"/>
              <a:t>Prepare for a Crisis</a:t>
            </a:r>
          </a:p>
          <a:p>
            <a:pPr marL="228600" indent="-228600">
              <a:buAutoNum type="arabicPeriod"/>
            </a:pPr>
            <a:endParaRPr lang="en-US" b="1" dirty="0"/>
          </a:p>
          <a:p>
            <a:pPr marL="228600" indent="-228600">
              <a:buAutoNum type="arabicPeriod"/>
            </a:pPr>
            <a:endParaRPr lang="en-US" b="1" dirty="0"/>
          </a:p>
          <a:p>
            <a:pPr marL="228600" indent="-228600">
              <a:buAutoNum type="arabicPeriod"/>
            </a:pPr>
            <a:endParaRPr lang="en-US" b="1" dirty="0"/>
          </a:p>
          <a:p>
            <a:pPr marL="228600" indent="-228600">
              <a:buAutoNum type="arabicPeriod"/>
            </a:pPr>
            <a:endParaRPr lang="en-US" b="1" dirty="0"/>
          </a:p>
          <a:p>
            <a:pPr marL="228600" indent="-228600">
              <a:buAutoNum type="arabicPeriod"/>
            </a:pPr>
            <a:endParaRPr lang="en-US" dirty="0"/>
          </a:p>
        </p:txBody>
      </p:sp>
      <p:sp>
        <p:nvSpPr>
          <p:cNvPr id="5" name="Rectangle 4"/>
          <p:cNvSpPr/>
          <p:nvPr/>
        </p:nvSpPr>
        <p:spPr>
          <a:xfrm>
            <a:off x="5901897" y="2629842"/>
            <a:ext cx="5779477" cy="3139321"/>
          </a:xfrm>
          <a:prstGeom prst="rect">
            <a:avLst/>
          </a:prstGeom>
        </p:spPr>
        <p:txBody>
          <a:bodyPr wrap="square">
            <a:spAutoFit/>
          </a:bodyPr>
          <a:lstStyle/>
          <a:p>
            <a:pPr marL="342900" indent="-342900">
              <a:buAutoNum type="arabicPeriod" startAt="7"/>
            </a:pPr>
            <a:endParaRPr lang="en-US" b="1" dirty="0"/>
          </a:p>
          <a:p>
            <a:pPr marL="342900" indent="-342900">
              <a:buFontTx/>
              <a:buAutoNum type="arabicPeriod" startAt="7"/>
            </a:pPr>
            <a:r>
              <a:rPr lang="en-US" b="1" dirty="0"/>
              <a:t>Use Social Media Following a Death </a:t>
            </a:r>
          </a:p>
          <a:p>
            <a:pPr marL="342900" indent="-342900">
              <a:buFontTx/>
              <a:buAutoNum type="arabicPeriod" startAt="7"/>
            </a:pPr>
            <a:endParaRPr lang="en-US" b="1" dirty="0"/>
          </a:p>
          <a:p>
            <a:pPr marL="342900" indent="-342900">
              <a:buAutoNum type="arabicPeriod" startAt="7"/>
            </a:pPr>
            <a:r>
              <a:rPr lang="en-US" b="1" dirty="0"/>
              <a:t>Set Goals for School Staff following a Suicide</a:t>
            </a:r>
          </a:p>
          <a:p>
            <a:pPr marL="342900" indent="-342900">
              <a:buAutoNum type="arabicPeriod" startAt="7"/>
            </a:pPr>
            <a:endParaRPr lang="en-US" b="1" dirty="0"/>
          </a:p>
          <a:p>
            <a:pPr marL="342900" indent="-342900">
              <a:buAutoNum type="arabicPeriod" startAt="7"/>
            </a:pPr>
            <a:r>
              <a:rPr lang="en-US" b="1" dirty="0"/>
              <a:t>Respond When a Teacher or Other Staff Dies</a:t>
            </a:r>
          </a:p>
          <a:p>
            <a:pPr marL="342900" indent="-342900">
              <a:buAutoNum type="arabicPeriod" startAt="7"/>
            </a:pPr>
            <a:endParaRPr lang="en-US" b="1" dirty="0"/>
          </a:p>
          <a:p>
            <a:pPr marL="342900" indent="-342900">
              <a:buAutoNum type="arabicPeriod" startAt="7"/>
            </a:pPr>
            <a:r>
              <a:rPr lang="en-US" b="1" dirty="0"/>
              <a:t>Provide Support through Memorials &amp; Commemorative Activities</a:t>
            </a:r>
          </a:p>
          <a:p>
            <a:pPr marL="342900" indent="-342900">
              <a:buAutoNum type="arabicPeriod" startAt="7"/>
            </a:pPr>
            <a:endParaRPr lang="en-US" b="1" dirty="0"/>
          </a:p>
          <a:p>
            <a:pPr marL="342900" indent="-342900">
              <a:buAutoNum type="arabicPeriod" startAt="7"/>
            </a:pPr>
            <a:r>
              <a:rPr lang="en-US" b="1" dirty="0"/>
              <a:t>Focus on Professional Self-Care</a:t>
            </a:r>
          </a:p>
        </p:txBody>
      </p:sp>
      <p:sp>
        <p:nvSpPr>
          <p:cNvPr id="6" name="TextBox 5"/>
          <p:cNvSpPr txBox="1"/>
          <p:nvPr/>
        </p:nvSpPr>
        <p:spPr>
          <a:xfrm>
            <a:off x="500479" y="1551689"/>
            <a:ext cx="6568536" cy="830997"/>
          </a:xfrm>
          <a:prstGeom prst="rect">
            <a:avLst/>
          </a:prstGeom>
          <a:noFill/>
        </p:spPr>
        <p:txBody>
          <a:bodyPr wrap="square" rtlCol="0">
            <a:spAutoFit/>
          </a:bodyPr>
          <a:lstStyle/>
          <a:p>
            <a:r>
              <a:rPr lang="en-US" sz="2400" b="1" i="1" dirty="0"/>
              <a:t>This module  will provide information about how school staff can</a:t>
            </a:r>
          </a:p>
        </p:txBody>
      </p:sp>
    </p:spTree>
    <p:extLst>
      <p:ext uri="{BB962C8B-B14F-4D97-AF65-F5344CB8AC3E}">
        <p14:creationId xmlns:p14="http://schemas.microsoft.com/office/powerpoint/2010/main" val="1451685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89" y="-110532"/>
            <a:ext cx="10515600" cy="1325563"/>
          </a:xfrm>
        </p:spPr>
        <p:txBody>
          <a:bodyPr/>
          <a:lstStyle/>
          <a:p>
            <a:r>
              <a:rPr lang="en-US" b="1" dirty="0">
                <a:solidFill>
                  <a:srgbClr val="663300"/>
                </a:solidFill>
                <a:latin typeface="+mn-lt"/>
              </a:rPr>
              <a:t>Professional Self-Care in Schools</a:t>
            </a:r>
          </a:p>
        </p:txBody>
      </p:sp>
      <p:sp>
        <p:nvSpPr>
          <p:cNvPr id="3" name="Content Placeholder 2"/>
          <p:cNvSpPr>
            <a:spLocks noGrp="1"/>
          </p:cNvSpPr>
          <p:nvPr>
            <p:ph idx="1"/>
          </p:nvPr>
        </p:nvSpPr>
        <p:spPr>
          <a:xfrm>
            <a:off x="486889" y="1335188"/>
            <a:ext cx="6685808" cy="5272007"/>
          </a:xfrm>
        </p:spPr>
        <p:txBody>
          <a:bodyPr>
            <a:normAutofit/>
          </a:bodyPr>
          <a:lstStyle/>
          <a:p>
            <a:r>
              <a:rPr lang="en-US" dirty="0"/>
              <a:t>Identify friends, family, and colleagues to talk with  </a:t>
            </a:r>
          </a:p>
          <a:p>
            <a:endParaRPr lang="en-US" dirty="0"/>
          </a:p>
          <a:p>
            <a:r>
              <a:rPr lang="en-US" dirty="0"/>
              <a:t>Seek additional support when guilt, resentment, or personal grief is strong or persistent</a:t>
            </a:r>
          </a:p>
          <a:p>
            <a:endParaRPr lang="en-US" dirty="0"/>
          </a:p>
          <a:p>
            <a:r>
              <a:rPr lang="en-US" dirty="0"/>
              <a:t>Consult with a school counselor, school nurse, school psychologist, school social worker, or other members of the school staff </a:t>
            </a:r>
          </a:p>
        </p:txBody>
      </p:sp>
      <p:graphicFrame>
        <p:nvGraphicFramePr>
          <p:cNvPr id="5" name="Diagram 4"/>
          <p:cNvGraphicFramePr/>
          <p:nvPr>
            <p:extLst>
              <p:ext uri="{D42A27DB-BD31-4B8C-83A1-F6EECF244321}">
                <p14:modId xmlns:p14="http://schemas.microsoft.com/office/powerpoint/2010/main" val="3925525540"/>
              </p:ext>
            </p:extLst>
          </p:nvPr>
        </p:nvGraphicFramePr>
        <p:xfrm>
          <a:off x="6709558" y="1215031"/>
          <a:ext cx="5280561" cy="4829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8136973" y="2829827"/>
            <a:ext cx="2651760" cy="769441"/>
          </a:xfrm>
          <a:prstGeom prst="rect">
            <a:avLst/>
          </a:prstGeom>
          <a:noFill/>
          <a:effectLst>
            <a:reflection blurRad="6350" stA="50000" endA="300" endPos="90000" dir="5400000" sy="-100000" algn="bl" rotWithShape="0"/>
          </a:effectLst>
        </p:spPr>
        <p:txBody>
          <a:bodyPr wrap="square" rtlCol="0">
            <a:spAutoFit/>
          </a:bodyPr>
          <a:lstStyle/>
          <a:p>
            <a:r>
              <a:rPr lang="en-US" sz="4400" b="1" dirty="0">
                <a:ln w="22225">
                  <a:solidFill>
                    <a:srgbClr val="660066"/>
                  </a:solidFill>
                  <a:prstDash val="solid"/>
                </a:ln>
                <a:solidFill>
                  <a:srgbClr val="CC00CC"/>
                </a:solidFill>
              </a:rPr>
              <a:t>Wellness</a:t>
            </a:r>
          </a:p>
        </p:txBody>
      </p:sp>
    </p:spTree>
    <p:extLst>
      <p:ext uri="{BB962C8B-B14F-4D97-AF65-F5344CB8AC3E}">
        <p14:creationId xmlns:p14="http://schemas.microsoft.com/office/powerpoint/2010/main" val="2485247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4947" y="-118086"/>
            <a:ext cx="10515600" cy="1325563"/>
          </a:xfrm>
        </p:spPr>
        <p:txBody>
          <a:bodyPr/>
          <a:lstStyle/>
          <a:p>
            <a:r>
              <a:rPr lang="en-US" b="1" i="1" dirty="0">
                <a:solidFill>
                  <a:srgbClr val="663300"/>
                </a:solidFill>
              </a:rPr>
              <a:t>This presentation was developed by…</a:t>
            </a:r>
          </a:p>
        </p:txBody>
      </p:sp>
      <p:sp>
        <p:nvSpPr>
          <p:cNvPr id="3" name="Content Placeholder 2"/>
          <p:cNvSpPr>
            <a:spLocks noGrp="1"/>
          </p:cNvSpPr>
          <p:nvPr>
            <p:ph idx="1"/>
          </p:nvPr>
        </p:nvSpPr>
        <p:spPr>
          <a:xfrm>
            <a:off x="1025769" y="1207477"/>
            <a:ext cx="10873154" cy="5560769"/>
          </a:xfrm>
        </p:spPr>
        <p:txBody>
          <a:bodyPr>
            <a:normAutofit/>
          </a:bodyPr>
          <a:lstStyle/>
          <a:p>
            <a:pPr marL="0" indent="0">
              <a:buNone/>
            </a:pPr>
            <a:r>
              <a:rPr lang="en-US" b="1" i="1" dirty="0"/>
              <a:t>David Schonfeld, M.D., University of Southern </a:t>
            </a:r>
            <a:r>
              <a:rPr lang="en-US" b="1" i="1" dirty="0" smtClean="0"/>
              <a:t>California</a:t>
            </a:r>
            <a:endParaRPr lang="en-US" b="1" i="1" dirty="0"/>
          </a:p>
          <a:p>
            <a:pPr marL="0" indent="0">
              <a:buNone/>
            </a:pPr>
            <a:r>
              <a:rPr lang="en-US" b="1" i="1" dirty="0"/>
              <a:t>Thomas Demaria, Ph.D., Long Island University – C.W. Post Campus</a:t>
            </a:r>
          </a:p>
          <a:p>
            <a:pPr marL="0" indent="0">
              <a:buNone/>
            </a:pPr>
            <a:r>
              <a:rPr lang="en-US" b="1" i="1" dirty="0" smtClean="0"/>
              <a:t>Marcia </a:t>
            </a:r>
            <a:r>
              <a:rPr lang="en-US" b="1" i="1" dirty="0"/>
              <a:t>Quackenbush, M.S., M.F.T., M.C.H.E.S.</a:t>
            </a:r>
          </a:p>
          <a:p>
            <a:pPr marL="0" indent="0">
              <a:buNone/>
            </a:pPr>
            <a:endParaRPr lang="en-US" b="1" i="1" dirty="0"/>
          </a:p>
          <a:p>
            <a:pPr marL="0" indent="0">
              <a:buNone/>
            </a:pPr>
            <a:r>
              <a:rPr lang="en-US" sz="4300" i="1" dirty="0">
                <a:solidFill>
                  <a:srgbClr val="663300"/>
                </a:solidFill>
              </a:rPr>
              <a:t>With the support of members of the…</a:t>
            </a:r>
          </a:p>
          <a:p>
            <a:pPr marL="0" indent="0">
              <a:buNone/>
            </a:pPr>
            <a:r>
              <a:rPr lang="en-US" b="1" i="1" dirty="0" smtClean="0"/>
              <a:t>National </a:t>
            </a:r>
            <a:r>
              <a:rPr lang="en-US" b="1" i="1" dirty="0"/>
              <a:t>Center for School Crisis &amp; Bereavement</a:t>
            </a:r>
          </a:p>
          <a:p>
            <a:pPr marL="0" indent="0">
              <a:buNone/>
            </a:pPr>
            <a:r>
              <a:rPr lang="en-US" b="1" i="1" dirty="0" smtClean="0"/>
              <a:t>Coalition </a:t>
            </a:r>
            <a:r>
              <a:rPr lang="en-US" b="1" i="1" dirty="0"/>
              <a:t>to Support Grieving </a:t>
            </a:r>
            <a:r>
              <a:rPr lang="en-US" b="1" i="1" dirty="0" smtClean="0"/>
              <a:t>Students</a:t>
            </a:r>
          </a:p>
          <a:p>
            <a:pPr marL="0" indent="0">
              <a:buNone/>
            </a:pPr>
            <a:endParaRPr lang="en-US" b="1" i="1" dirty="0"/>
          </a:p>
          <a:p>
            <a:pPr marL="0" indent="0">
              <a:buNone/>
            </a:pPr>
            <a:r>
              <a:rPr lang="en-US" b="1" i="1" dirty="0" smtClean="0"/>
              <a:t>Art Credits</a:t>
            </a:r>
            <a:r>
              <a:rPr lang="en-US" b="1" i="1" dirty="0"/>
              <a:t>:  William T. </a:t>
            </a:r>
            <a:r>
              <a:rPr lang="en-US" b="1" i="1" dirty="0" smtClean="0"/>
              <a:t>Demaria and Daniel </a:t>
            </a:r>
            <a:r>
              <a:rPr lang="en-US" b="1" i="1" dirty="0" err="1"/>
              <a:t>Pollera</a:t>
            </a:r>
            <a:r>
              <a:rPr lang="en-US" b="1" i="1" dirty="0"/>
              <a:t> </a:t>
            </a:r>
          </a:p>
          <a:p>
            <a:pPr marL="0" indent="0">
              <a:buNone/>
            </a:pPr>
            <a:endParaRPr lang="en-US" b="1" i="1" dirty="0"/>
          </a:p>
        </p:txBody>
      </p:sp>
    </p:spTree>
    <p:extLst>
      <p:ext uri="{BB962C8B-B14F-4D97-AF65-F5344CB8AC3E}">
        <p14:creationId xmlns:p14="http://schemas.microsoft.com/office/powerpoint/2010/main" val="653946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2"/>
          <p:cNvSpPr>
            <a:spLocks noGrp="1" noChangeArrowheads="1"/>
          </p:cNvSpPr>
          <p:nvPr>
            <p:ph type="title"/>
          </p:nvPr>
        </p:nvSpPr>
        <p:spPr>
          <a:xfrm>
            <a:off x="2030028" y="769215"/>
            <a:ext cx="8314015" cy="585147"/>
          </a:xfrm>
        </p:spPr>
        <p:txBody>
          <a:bodyPr>
            <a:normAutofit fontScale="90000"/>
          </a:bodyPr>
          <a:lstStyle/>
          <a:p>
            <a:pPr algn="l"/>
            <a:r>
              <a:rPr lang="en-US" sz="2800" dirty="0">
                <a:latin typeface="Arial" pitchFamily="34" charset="0"/>
                <a:cs typeface="Arial" pitchFamily="34" charset="0"/>
              </a:rPr>
              <a:t>For further information about NCSCB</a:t>
            </a:r>
            <a:br>
              <a:rPr lang="en-US" sz="2800" dirty="0">
                <a:latin typeface="Arial" pitchFamily="34" charset="0"/>
                <a:cs typeface="Arial" pitchFamily="34" charset="0"/>
              </a:rPr>
            </a:br>
            <a:r>
              <a:rPr lang="en-US" sz="2800" dirty="0">
                <a:latin typeface="Arial" pitchFamily="34" charset="0"/>
                <a:cs typeface="Arial" pitchFamily="34" charset="0"/>
              </a:rPr>
              <a:t>visit us, call us, like us, share us:</a:t>
            </a:r>
            <a:br>
              <a:rPr lang="en-US" sz="2800" dirty="0">
                <a:latin typeface="Arial" pitchFamily="34" charset="0"/>
                <a:cs typeface="Arial" pitchFamily="34" charset="0"/>
              </a:rPr>
            </a:br>
            <a:r>
              <a:rPr lang="en-US" sz="2800" dirty="0">
                <a:latin typeface="Arial" pitchFamily="34" charset="0"/>
                <a:cs typeface="Arial" pitchFamily="34" charset="0"/>
              </a:rPr>
              <a:t/>
            </a:r>
            <a:br>
              <a:rPr lang="en-US" sz="2800" dirty="0">
                <a:latin typeface="Arial" pitchFamily="34" charset="0"/>
                <a:cs typeface="Arial" pitchFamily="34" charset="0"/>
              </a:rPr>
            </a:br>
            <a:endParaRPr lang="en-US" sz="2800" dirty="0">
              <a:solidFill>
                <a:srgbClr val="000000"/>
              </a:solidFill>
              <a:latin typeface="Arial" pitchFamily="34" charset="0"/>
              <a:cs typeface="Arial" pitchFamily="34" charset="0"/>
            </a:endParaRPr>
          </a:p>
        </p:txBody>
      </p:sp>
      <p:grpSp>
        <p:nvGrpSpPr>
          <p:cNvPr id="17" name="Group 16"/>
          <p:cNvGrpSpPr/>
          <p:nvPr/>
        </p:nvGrpSpPr>
        <p:grpSpPr>
          <a:xfrm>
            <a:off x="2030028" y="3447072"/>
            <a:ext cx="9732324" cy="2455541"/>
            <a:chOff x="479455" y="3114518"/>
            <a:chExt cx="8017569" cy="2455541"/>
          </a:xfrm>
        </p:grpSpPr>
        <p:grpSp>
          <p:nvGrpSpPr>
            <p:cNvPr id="12" name="Group 11"/>
            <p:cNvGrpSpPr/>
            <p:nvPr/>
          </p:nvGrpSpPr>
          <p:grpSpPr>
            <a:xfrm>
              <a:off x="479455" y="3658523"/>
              <a:ext cx="8017569" cy="1911536"/>
              <a:chOff x="467275" y="3658523"/>
              <a:chExt cx="6672056" cy="1911536"/>
            </a:xfrm>
          </p:grpSpPr>
          <p:grpSp>
            <p:nvGrpSpPr>
              <p:cNvPr id="8" name="Group 7"/>
              <p:cNvGrpSpPr/>
              <p:nvPr/>
            </p:nvGrpSpPr>
            <p:grpSpPr>
              <a:xfrm>
                <a:off x="467275" y="4088709"/>
                <a:ext cx="6024345" cy="1481350"/>
                <a:chOff x="516594" y="2362651"/>
                <a:chExt cx="6024345" cy="1481350"/>
              </a:xfrm>
            </p:grpSpPr>
            <p:sp>
              <p:nvSpPr>
                <p:cNvPr id="927748" name="Text Box 4"/>
                <p:cNvSpPr txBox="1">
                  <a:spLocks noChangeArrowheads="1"/>
                </p:cNvSpPr>
                <p:nvPr/>
              </p:nvSpPr>
              <p:spPr bwMode="auto">
                <a:xfrm>
                  <a:off x="1126202" y="2362651"/>
                  <a:ext cx="48006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2800" b="0" i="1" u="none" strike="noStrike" kern="1200" cap="none" spc="0" normalizeH="0" baseline="0" noProof="0" dirty="0" err="1">
                      <a:ln>
                        <a:noFill/>
                      </a:ln>
                      <a:solidFill>
                        <a:srgbClr val="000000"/>
                      </a:solidFill>
                      <a:effectLst/>
                      <a:uLnTx/>
                      <a:uFillTx/>
                      <a:latin typeface="Calibri"/>
                      <a:ea typeface="+mn-ea"/>
                      <a:cs typeface="+mn-cs"/>
                    </a:rPr>
                    <a:t>facebook.com</a:t>
                  </a:r>
                  <a:r>
                    <a:rPr kumimoji="0" lang="en-US" sz="2800" b="0" i="1" u="none" strike="noStrike" kern="1200" cap="none" spc="0" normalizeH="0" baseline="0" noProof="0" dirty="0">
                      <a:ln>
                        <a:noFill/>
                      </a:ln>
                      <a:solidFill>
                        <a:srgbClr val="000000"/>
                      </a:solidFill>
                      <a:effectLst/>
                      <a:uLnTx/>
                      <a:uFillTx/>
                      <a:latin typeface="Calibri"/>
                      <a:ea typeface="+mn-ea"/>
                      <a:cs typeface="+mn-cs"/>
                    </a:rPr>
                    <a:t>/</a:t>
                  </a:r>
                  <a:r>
                    <a:rPr kumimoji="0" lang="en-US" sz="2800" b="0" i="1" u="none" strike="noStrike" kern="1200" cap="none" spc="0" normalizeH="0" baseline="0" noProof="0" dirty="0" err="1">
                      <a:ln>
                        <a:noFill/>
                      </a:ln>
                      <a:solidFill>
                        <a:srgbClr val="000000"/>
                      </a:solidFill>
                      <a:effectLst/>
                      <a:uLnTx/>
                      <a:uFillTx/>
                      <a:latin typeface="Calibri"/>
                      <a:ea typeface="+mn-ea"/>
                      <a:cs typeface="+mn-cs"/>
                    </a:rPr>
                    <a:t>schoolcrisisorg</a:t>
                  </a:r>
                  <a:endParaRPr kumimoji="0" lang="en-US" sz="2800" b="0" i="1" u="none" strike="noStrike" kern="1200" cap="none" spc="0" normalizeH="0" baseline="0" noProof="0" dirty="0">
                    <a:ln>
                      <a:noFill/>
                    </a:ln>
                    <a:solidFill>
                      <a:srgbClr val="000000"/>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75B48F8E-DC8A-4671-8715-66A2296A0396}"/>
                    </a:ext>
                  </a:extLst>
                </p:cNvPr>
                <p:cNvPicPr>
                  <a:picLocks noChangeAspect="1"/>
                </p:cNvPicPr>
                <p:nvPr/>
              </p:nvPicPr>
              <p:blipFill>
                <a:blip r:embed="rId3"/>
                <a:stretch>
                  <a:fillRect/>
                </a:stretch>
              </p:blipFill>
              <p:spPr>
                <a:xfrm>
                  <a:off x="661035" y="3408986"/>
                  <a:ext cx="252783" cy="328613"/>
                </a:xfrm>
                <a:prstGeom prst="rect">
                  <a:avLst/>
                </a:prstGeom>
              </p:spPr>
            </p:pic>
            <p:pic>
              <p:nvPicPr>
                <p:cNvPr id="4" name="Picture 3">
                  <a:extLst>
                    <a:ext uri="{FF2B5EF4-FFF2-40B4-BE49-F238E27FC236}">
                      <a16:creationId xmlns:a16="http://schemas.microsoft.com/office/drawing/2014/main" id="{525139FC-79F1-4DA7-BF7C-BAAE4B220B6B}"/>
                    </a:ext>
                  </a:extLst>
                </p:cNvPr>
                <p:cNvPicPr>
                  <a:picLocks noChangeAspect="1"/>
                </p:cNvPicPr>
                <p:nvPr/>
              </p:nvPicPr>
              <p:blipFill>
                <a:blip r:embed="rId4"/>
                <a:stretch>
                  <a:fillRect/>
                </a:stretch>
              </p:blipFill>
              <p:spPr>
                <a:xfrm>
                  <a:off x="516594" y="2898861"/>
                  <a:ext cx="528761" cy="444888"/>
                </a:xfrm>
                <a:prstGeom prst="rect">
                  <a:avLst/>
                </a:prstGeom>
              </p:spPr>
            </p:pic>
            <p:pic>
              <p:nvPicPr>
                <p:cNvPr id="7" name="Picture 6" descr="fb-ar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969" y="2466707"/>
                  <a:ext cx="262479" cy="338737"/>
                </a:xfrm>
                <a:prstGeom prst="rect">
                  <a:avLst/>
                </a:prstGeom>
              </p:spPr>
            </p:pic>
            <p:sp>
              <p:nvSpPr>
                <p:cNvPr id="14" name="Text Box 4"/>
                <p:cNvSpPr txBox="1">
                  <a:spLocks noChangeArrowheads="1"/>
                </p:cNvSpPr>
                <p:nvPr/>
              </p:nvSpPr>
              <p:spPr bwMode="auto">
                <a:xfrm>
                  <a:off x="1118314" y="2851972"/>
                  <a:ext cx="48006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Calibri"/>
                      <a:ea typeface="+mn-ea"/>
                      <a:cs typeface="+mn-cs"/>
                    </a:rPr>
                    <a:t>@</a:t>
                  </a:r>
                  <a:r>
                    <a:rPr kumimoji="0" lang="en-US" sz="2800" b="0" i="1" u="none" strike="noStrike" kern="1200" cap="none" spc="0" normalizeH="0" baseline="0" noProof="0" dirty="0" err="1">
                      <a:ln>
                        <a:noFill/>
                      </a:ln>
                      <a:solidFill>
                        <a:srgbClr val="000000"/>
                      </a:solidFill>
                      <a:effectLst/>
                      <a:uLnTx/>
                      <a:uFillTx/>
                      <a:latin typeface="Calibri"/>
                      <a:ea typeface="+mn-ea"/>
                      <a:cs typeface="+mn-cs"/>
                    </a:rPr>
                    <a:t>schoolcrisisorg</a:t>
                  </a:r>
                  <a:endParaRPr kumimoji="0" lang="en-US" sz="2800" b="0" i="1" u="none" strike="noStrike" kern="1200" cap="none" spc="0" normalizeH="0" baseline="0" noProof="0" dirty="0">
                    <a:ln>
                      <a:noFill/>
                    </a:ln>
                    <a:solidFill>
                      <a:srgbClr val="000000"/>
                    </a:solidFill>
                    <a:effectLst/>
                    <a:uLnTx/>
                    <a:uFillTx/>
                    <a:latin typeface="Calibri"/>
                    <a:ea typeface="+mn-ea"/>
                    <a:cs typeface="+mn-cs"/>
                  </a:endParaRPr>
                </a:p>
              </p:txBody>
            </p:sp>
            <p:sp>
              <p:nvSpPr>
                <p:cNvPr id="15" name="Text Box 4"/>
                <p:cNvSpPr txBox="1">
                  <a:spLocks noChangeArrowheads="1"/>
                </p:cNvSpPr>
                <p:nvPr/>
              </p:nvSpPr>
              <p:spPr bwMode="auto">
                <a:xfrm>
                  <a:off x="1127479" y="3320781"/>
                  <a:ext cx="541346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Calibri"/>
                      <a:ea typeface="+mn-ea"/>
                      <a:cs typeface="+mn-cs"/>
                    </a:rPr>
                    <a:t>National Center for School Crisis and Bereavement</a:t>
                  </a:r>
                </a:p>
              </p:txBody>
            </p:sp>
          </p:grpSp>
          <p:pic>
            <p:nvPicPr>
              <p:cNvPr id="11" name="Picture 10" descr="icon-monito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243" y="3711026"/>
                <a:ext cx="254629" cy="387594"/>
              </a:xfrm>
              <a:prstGeom prst="rect">
                <a:avLst/>
              </a:prstGeom>
            </p:spPr>
          </p:pic>
          <p:sp>
            <p:nvSpPr>
              <p:cNvPr id="18" name="Text Box 4"/>
              <p:cNvSpPr txBox="1">
                <a:spLocks noChangeArrowheads="1"/>
              </p:cNvSpPr>
              <p:nvPr/>
            </p:nvSpPr>
            <p:spPr bwMode="auto">
              <a:xfrm>
                <a:off x="1076883" y="3658523"/>
                <a:ext cx="606244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Calibri"/>
                    <a:ea typeface="+mn-ea"/>
                    <a:cs typeface="+mn-cs"/>
                  </a:rPr>
                  <a:t>www.SchoolCrisisCenter.org | </a:t>
                </a:r>
                <a:r>
                  <a:rPr kumimoji="0" lang="en-US" sz="2400" b="0" i="1" u="none" strike="noStrike" kern="1200" cap="none" spc="0" normalizeH="0" baseline="0" noProof="0" dirty="0" err="1">
                    <a:ln>
                      <a:noFill/>
                    </a:ln>
                    <a:solidFill>
                      <a:srgbClr val="000000"/>
                    </a:solidFill>
                    <a:effectLst/>
                    <a:uLnTx/>
                    <a:uFillTx/>
                    <a:latin typeface="Calibri"/>
                    <a:ea typeface="+mn-ea"/>
                    <a:cs typeface="+mn-cs"/>
                  </a:rPr>
                  <a:t>info@schoolcrisiscenter.org</a:t>
                </a:r>
                <a:endParaRPr kumimoji="0" lang="en-US" sz="2400" b="0" i="1" u="none" strike="noStrike" kern="1200" cap="none" spc="0" normalizeH="0" baseline="0" noProof="0" dirty="0">
                  <a:ln>
                    <a:noFill/>
                  </a:ln>
                  <a:solidFill>
                    <a:srgbClr val="000000"/>
                  </a:solidFill>
                  <a:effectLst/>
                  <a:uLnTx/>
                  <a:uFillTx/>
                  <a:latin typeface="Calibri"/>
                  <a:ea typeface="+mn-ea"/>
                  <a:cs typeface="+mn-cs"/>
                </a:endParaRPr>
              </a:p>
            </p:txBody>
          </p:sp>
        </p:grpSp>
        <p:pic>
          <p:nvPicPr>
            <p:cNvPr id="16" name="Picture 15" descr="images-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059" y="3211084"/>
              <a:ext cx="260715" cy="363629"/>
            </a:xfrm>
            <a:prstGeom prst="rect">
              <a:avLst/>
            </a:prstGeom>
          </p:spPr>
        </p:pic>
        <p:sp>
          <p:nvSpPr>
            <p:cNvPr id="22" name="Text Box 4"/>
            <p:cNvSpPr txBox="1">
              <a:spLocks noChangeArrowheads="1"/>
            </p:cNvSpPr>
            <p:nvPr/>
          </p:nvSpPr>
          <p:spPr bwMode="auto">
            <a:xfrm>
              <a:off x="1202520" y="3114518"/>
              <a:ext cx="5768708"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Calibri"/>
                  <a:ea typeface="+mn-ea"/>
                  <a:cs typeface="+mn-cs"/>
                </a:rPr>
                <a:t>1-888-53-NCSCB (1-888-536-2722)</a:t>
              </a:r>
            </a:p>
          </p:txBody>
        </p:sp>
      </p:grpSp>
      <p:pic>
        <p:nvPicPr>
          <p:cNvPr id="3" name="Picture 2">
            <a:extLst>
              <a:ext uri="{FF2B5EF4-FFF2-40B4-BE49-F238E27FC236}">
                <a16:creationId xmlns:a16="http://schemas.microsoft.com/office/drawing/2014/main" id="{C6D4376A-21F9-495C-ABE8-8C605B0B0229}"/>
              </a:ext>
            </a:extLst>
          </p:cNvPr>
          <p:cNvPicPr>
            <a:picLocks noChangeAspect="1"/>
          </p:cNvPicPr>
          <p:nvPr/>
        </p:nvPicPr>
        <p:blipFill>
          <a:blip r:embed="rId8"/>
          <a:stretch>
            <a:fillRect/>
          </a:stretch>
        </p:blipFill>
        <p:spPr>
          <a:xfrm>
            <a:off x="2578303" y="1636923"/>
            <a:ext cx="7035394" cy="1530229"/>
          </a:xfrm>
          <a:prstGeom prst="rect">
            <a:avLst/>
          </a:prstGeom>
        </p:spPr>
      </p:pic>
    </p:spTree>
    <p:extLst>
      <p:ext uri="{BB962C8B-B14F-4D97-AF65-F5344CB8AC3E}">
        <p14:creationId xmlns:p14="http://schemas.microsoft.com/office/powerpoint/2010/main" val="996148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62160" y="308340"/>
            <a:ext cx="5700254" cy="1518036"/>
          </a:xfrm>
          <a:prstGeom prst="rect">
            <a:avLst/>
          </a:prstGeom>
        </p:spPr>
      </p:pic>
      <p:pic>
        <p:nvPicPr>
          <p:cNvPr id="3" name="Picture 2"/>
          <p:cNvPicPr>
            <a:picLocks noChangeAspect="1"/>
          </p:cNvPicPr>
          <p:nvPr/>
        </p:nvPicPr>
        <p:blipFill>
          <a:blip r:embed="rId4"/>
          <a:stretch>
            <a:fillRect/>
          </a:stretch>
        </p:blipFill>
        <p:spPr>
          <a:xfrm>
            <a:off x="1815097" y="1786557"/>
            <a:ext cx="8906232" cy="4614243"/>
          </a:xfrm>
          <a:prstGeom prst="rect">
            <a:avLst/>
          </a:prstGeom>
        </p:spPr>
      </p:pic>
      <p:pic>
        <p:nvPicPr>
          <p:cNvPr id="5" name="Picture 5"/>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rot="10800000" flipH="1" flipV="1">
            <a:off x="3524168" y="2505359"/>
            <a:ext cx="2675296" cy="15883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97731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99127" y="3245005"/>
            <a:ext cx="5011345" cy="1496137"/>
          </a:xfrm>
        </p:spPr>
        <p:txBody>
          <a:bodyPr>
            <a:normAutofit fontScale="90000"/>
          </a:bodyPr>
          <a:lstStyle/>
          <a:p>
            <a:pPr algn="l"/>
            <a:r>
              <a:rPr lang="en-US" b="1" dirty="0"/>
              <a:t>* Six topic sections contain     2 - 4 video modules with each               video accompanied by downloadable handouts that summarize the major points covered.</a:t>
            </a:r>
            <a:br>
              <a:rPr lang="en-US" b="1" dirty="0"/>
            </a:br>
            <a:r>
              <a:rPr lang="en-US" b="1" dirty="0"/>
              <a:t/>
            </a:r>
            <a:br>
              <a:rPr lang="en-US" b="1" dirty="0"/>
            </a:br>
            <a:r>
              <a:rPr lang="en-US" b="1" dirty="0"/>
              <a:t/>
            </a:r>
            <a:br>
              <a:rPr lang="en-US" b="1" dirty="0"/>
            </a:br>
            <a:r>
              <a:rPr lang="en-US" b="1" dirty="0"/>
              <a:t/>
            </a:r>
            <a:br>
              <a:rPr lang="en-US" b="1" dirty="0"/>
            </a:br>
            <a:r>
              <a:rPr lang="en-US" b="1" dirty="0"/>
              <a:t>* Links to additional resources for schools and families  </a:t>
            </a:r>
            <a:r>
              <a:rPr lang="en-US" dirty="0"/>
              <a:t/>
            </a:r>
            <a:br>
              <a:rPr lang="en-US" dirty="0"/>
            </a:br>
            <a:r>
              <a:rPr lang="en-US" dirty="0"/>
              <a:t/>
            </a:r>
            <a:br>
              <a:rPr lang="en-US" dirty="0"/>
            </a:br>
            <a:r>
              <a:rPr lang="en-US" dirty="0"/>
              <a:t> </a:t>
            </a:r>
            <a:br>
              <a:rPr lang="en-US" dirty="0"/>
            </a:br>
            <a:endParaRPr lang="en-US" dirty="0"/>
          </a:p>
        </p:txBody>
      </p:sp>
      <p:sp>
        <p:nvSpPr>
          <p:cNvPr id="3" name="Rectangle 2"/>
          <p:cNvSpPr/>
          <p:nvPr/>
        </p:nvSpPr>
        <p:spPr>
          <a:xfrm>
            <a:off x="657101" y="0"/>
            <a:ext cx="6218754" cy="769441"/>
          </a:xfrm>
          <a:prstGeom prst="rect">
            <a:avLst/>
          </a:prstGeom>
        </p:spPr>
        <p:txBody>
          <a:bodyPr wrap="none">
            <a:spAutoFit/>
          </a:bodyPr>
          <a:lstStyle/>
          <a:p>
            <a:r>
              <a:rPr lang="en-US" sz="4400" i="1" dirty="0">
                <a:solidFill>
                  <a:prstClr val="white"/>
                </a:solidFill>
              </a:rPr>
              <a:t>www.grievingstudents.org</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t="8400" b="14888"/>
          <a:stretch/>
        </p:blipFill>
        <p:spPr>
          <a:xfrm>
            <a:off x="810946" y="4916386"/>
            <a:ext cx="5268060" cy="1805048"/>
          </a:xfrm>
          <a:prstGeom prst="rect">
            <a:avLst/>
          </a:prstGeom>
        </p:spPr>
      </p:pic>
      <p:pic>
        <p:nvPicPr>
          <p:cNvPr id="7" name="Picture 2" descr="C:\Users\David\AppData\Local\Microsoft\Windows\Temporary Internet Files\Content.Outlook\H7GNI9XQ\CSGS.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10946" y="873837"/>
            <a:ext cx="5268060" cy="38673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16118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a:xfrm>
            <a:off x="1262026" y="51801"/>
            <a:ext cx="8229600" cy="760413"/>
          </a:xfrm>
        </p:spPr>
        <p:txBody>
          <a:bodyPr/>
          <a:lstStyle/>
          <a:p>
            <a:r>
              <a:rPr lang="en-US" sz="3200" b="1" dirty="0">
                <a:solidFill>
                  <a:srgbClr val="663300"/>
                </a:solidFill>
                <a:latin typeface="Arial" panose="020B0604020202020204" pitchFamily="34" charset="0"/>
                <a:cs typeface="Arial" panose="020B0604020202020204" pitchFamily="34" charset="0"/>
              </a:rPr>
              <a:t>www.achildingrief.com</a:t>
            </a:r>
            <a:endParaRPr lang="en-US" b="1" dirty="0">
              <a:solidFill>
                <a:srgbClr val="663300"/>
              </a:solidFill>
              <a:latin typeface="Franklin Gothic Medium" panose="020B0603020102020204" pitchFamily="34" charset="0"/>
              <a:ea typeface="ＭＳ Ｐゴシック" panose="020B0600070205080204" pitchFamily="34" charset="-128"/>
            </a:endParaRPr>
          </a:p>
        </p:txBody>
      </p:sp>
      <p:sp>
        <p:nvSpPr>
          <p:cNvPr id="145411" name="Content Placeholder 2"/>
          <p:cNvSpPr>
            <a:spLocks noGrp="1"/>
          </p:cNvSpPr>
          <p:nvPr>
            <p:ph idx="1"/>
          </p:nvPr>
        </p:nvSpPr>
        <p:spPr>
          <a:xfrm>
            <a:off x="480646" y="6041144"/>
            <a:ext cx="6788150" cy="1017715"/>
          </a:xfrm>
        </p:spPr>
        <p:txBody>
          <a:bodyPr>
            <a:spAutoFit/>
          </a:bodyPr>
          <a:lstStyle/>
          <a:p>
            <a:pPr>
              <a:spcAft>
                <a:spcPts val="600"/>
              </a:spcAft>
              <a:buNone/>
            </a:pPr>
            <a:r>
              <a:rPr lang="en-US" sz="1200" dirty="0">
                <a:latin typeface="Franklin Gothic Book" panose="020B0503020102020204" pitchFamily="34" charset="0"/>
                <a:ea typeface="ＭＳ Ｐゴシック" panose="020B0600070205080204" pitchFamily="34" charset="-128"/>
                <a:cs typeface="ＭＳ Ｐゴシック" panose="020B0600070205080204" pitchFamily="34" charset="-128"/>
              </a:rPr>
              <a:t>	</a:t>
            </a:r>
            <a:r>
              <a:rPr lang="en-US" sz="1200" dirty="0" err="1">
                <a:latin typeface="Franklin Gothic Book" panose="020B0503020102020204" pitchFamily="34" charset="0"/>
                <a:ea typeface="ＭＳ Ｐゴシック" panose="020B0600070205080204" pitchFamily="34" charset="-128"/>
                <a:cs typeface="ＭＳ Ｐゴシック" panose="020B0600070205080204" pitchFamily="34" charset="-128"/>
              </a:rPr>
              <a:t>Schonfeld</a:t>
            </a:r>
            <a:r>
              <a:rPr lang="en-US" sz="1200" dirty="0">
                <a:latin typeface="Franklin Gothic Book" panose="020B0503020102020204" pitchFamily="34" charset="0"/>
                <a:ea typeface="ＭＳ Ｐゴシック" panose="020B0600070205080204" pitchFamily="34" charset="-128"/>
                <a:cs typeface="ＭＳ Ｐゴシック" panose="020B0600070205080204" pitchFamily="34" charset="-128"/>
              </a:rPr>
              <a:t>, D., and M. </a:t>
            </a:r>
            <a:r>
              <a:rPr lang="en-US" sz="1200" dirty="0" err="1">
                <a:latin typeface="Franklin Gothic Book" panose="020B0503020102020204" pitchFamily="34" charset="0"/>
                <a:ea typeface="ＭＳ Ｐゴシック" panose="020B0600070205080204" pitchFamily="34" charset="-128"/>
                <a:cs typeface="ＭＳ Ｐゴシック" panose="020B0600070205080204" pitchFamily="34" charset="-128"/>
              </a:rPr>
              <a:t>Quackenbush</a:t>
            </a:r>
            <a:r>
              <a:rPr lang="en-US" sz="1200" dirty="0">
                <a:latin typeface="Franklin Gothic Book" panose="020B0503020102020204" pitchFamily="34" charset="0"/>
                <a:ea typeface="ＭＳ Ｐゴシック" panose="020B0600070205080204" pitchFamily="34" charset="-128"/>
                <a:cs typeface="ＭＳ Ｐゴシック" panose="020B0600070205080204" pitchFamily="34" charset="-128"/>
              </a:rPr>
              <a:t>. </a:t>
            </a:r>
            <a:r>
              <a:rPr lang="en-US" sz="1200" i="1" dirty="0">
                <a:latin typeface="Franklin Gothic Book" panose="020B0503020102020204" pitchFamily="34" charset="0"/>
                <a:ea typeface="ＭＳ Ｐゴシック" panose="020B0600070205080204" pitchFamily="34" charset="-128"/>
                <a:cs typeface="ＭＳ Ｐゴシック" panose="020B0600070205080204" pitchFamily="34" charset="-128"/>
              </a:rPr>
              <a:t>After a Loved One Dies—How Children Grieve and How </a:t>
            </a:r>
            <a:br>
              <a:rPr lang="en-US" sz="1200" i="1" dirty="0">
                <a:latin typeface="Franklin Gothic Book" panose="020B0503020102020204" pitchFamily="34" charset="0"/>
                <a:ea typeface="ＭＳ Ｐゴシック" panose="020B0600070205080204" pitchFamily="34" charset="-128"/>
                <a:cs typeface="ＭＳ Ｐゴシック" panose="020B0600070205080204" pitchFamily="34" charset="-128"/>
              </a:rPr>
            </a:br>
            <a:r>
              <a:rPr lang="en-US" sz="1200" i="1" dirty="0">
                <a:latin typeface="Franklin Gothic Book" panose="020B0503020102020204" pitchFamily="34" charset="0"/>
                <a:ea typeface="ＭＳ Ｐゴシック" panose="020B0600070205080204" pitchFamily="34" charset="-128"/>
                <a:cs typeface="ＭＳ Ｐゴシック" panose="020B0600070205080204" pitchFamily="34" charset="-128"/>
              </a:rPr>
              <a:t>Parents and Other Adults Can Support Them.</a:t>
            </a:r>
            <a:r>
              <a:rPr lang="en-US" sz="1200" dirty="0">
                <a:latin typeface="Franklin Gothic Book" panose="020B0503020102020204" pitchFamily="34" charset="0"/>
                <a:ea typeface="ＭＳ Ｐゴシック" panose="020B0600070205080204" pitchFamily="34" charset="-128"/>
                <a:cs typeface="ＭＳ Ｐゴシック" panose="020B0600070205080204" pitchFamily="34" charset="-128"/>
              </a:rPr>
              <a:t> New York, NY: New York Life Foundation, 2009.</a:t>
            </a:r>
          </a:p>
          <a:p>
            <a:pPr eaLnBrk="1" hangingPunct="1">
              <a:buFont typeface="Arial" panose="020B0604020202020204" pitchFamily="34" charset="0"/>
              <a:buNone/>
            </a:pPr>
            <a:endParaRPr lang="en-US" dirty="0">
              <a:solidFill>
                <a:srgbClr val="7A5608"/>
              </a:solidFill>
              <a:latin typeface="Franklin Gothic Book" panose="020B0503020102020204" pitchFamily="34" charset="0"/>
              <a:ea typeface="ＭＳ Ｐゴシック" panose="020B0600070205080204" pitchFamily="34" charset="-128"/>
              <a:cs typeface="ＭＳ Ｐゴシック" panose="020B0600070205080204" pitchFamily="34" charset="-128"/>
            </a:endParaRPr>
          </a:p>
        </p:txBody>
      </p:sp>
      <p:pic>
        <p:nvPicPr>
          <p:cNvPr id="7170" name="Picture 2" descr="http://ecx.images-amazon.com/images/I/41EMRwL6eKL._SY344_BO1,204,203,200_.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86590" y="875203"/>
            <a:ext cx="2889325" cy="432773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62026" y="938189"/>
            <a:ext cx="4495800" cy="49769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522210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049" y="202286"/>
            <a:ext cx="11815949" cy="1325563"/>
          </a:xfrm>
        </p:spPr>
        <p:txBody>
          <a:bodyPr>
            <a:normAutofit/>
          </a:bodyPr>
          <a:lstStyle/>
          <a:p>
            <a:r>
              <a:rPr lang="en-US" sz="4000" b="1" dirty="0">
                <a:solidFill>
                  <a:srgbClr val="663300"/>
                </a:solidFill>
                <a:latin typeface="+mn-lt"/>
              </a:rPr>
              <a:t>Providing Advice on Funeral Attendance for Families</a:t>
            </a:r>
          </a:p>
        </p:txBody>
      </p:sp>
      <p:sp>
        <p:nvSpPr>
          <p:cNvPr id="3" name="Content Placeholder 2"/>
          <p:cNvSpPr>
            <a:spLocks noGrp="1"/>
          </p:cNvSpPr>
          <p:nvPr>
            <p:ph idx="1"/>
          </p:nvPr>
        </p:nvSpPr>
        <p:spPr>
          <a:xfrm>
            <a:off x="525049" y="1725417"/>
            <a:ext cx="10515600" cy="4351338"/>
          </a:xfrm>
        </p:spPr>
        <p:txBody>
          <a:bodyPr/>
          <a:lstStyle/>
          <a:p>
            <a:r>
              <a:rPr lang="en-US" dirty="0"/>
              <a:t>Explain what will happen</a:t>
            </a:r>
          </a:p>
          <a:p>
            <a:r>
              <a:rPr lang="en-US" dirty="0"/>
              <a:t>Answer questions</a:t>
            </a:r>
          </a:p>
          <a:p>
            <a:r>
              <a:rPr lang="en-US" dirty="0"/>
              <a:t>Let children decide</a:t>
            </a:r>
          </a:p>
          <a:p>
            <a:r>
              <a:rPr lang="en-US" dirty="0"/>
              <a:t>Pair an adult with each child</a:t>
            </a:r>
          </a:p>
          <a:p>
            <a:r>
              <a:rPr lang="en-US" dirty="0"/>
              <a:t>Allow options</a:t>
            </a:r>
          </a:p>
          <a:p>
            <a:r>
              <a:rPr lang="en-US" dirty="0"/>
              <a:t>Offer a role</a:t>
            </a:r>
          </a:p>
          <a:p>
            <a:r>
              <a:rPr lang="en-US" dirty="0"/>
              <a:t>Check in afterward</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r="-1839"/>
          <a:stretch/>
        </p:blipFill>
        <p:spPr>
          <a:xfrm>
            <a:off x="5782849" y="1340766"/>
            <a:ext cx="5594957" cy="5120640"/>
          </a:xfrm>
          <a:prstGeom prst="rect">
            <a:avLst/>
          </a:prstGeom>
          <a:effectLst>
            <a:softEdge rad="127000"/>
          </a:effectLst>
        </p:spPr>
      </p:pic>
    </p:spTree>
    <p:extLst>
      <p:ext uri="{BB962C8B-B14F-4D97-AF65-F5344CB8AC3E}">
        <p14:creationId xmlns:p14="http://schemas.microsoft.com/office/powerpoint/2010/main" val="549752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628" y="0"/>
            <a:ext cx="10515600" cy="1325563"/>
          </a:xfrm>
        </p:spPr>
        <p:txBody>
          <a:bodyPr/>
          <a:lstStyle/>
          <a:p>
            <a:r>
              <a:rPr lang="en-US" b="1" dirty="0">
                <a:solidFill>
                  <a:srgbClr val="663300"/>
                </a:solidFill>
                <a:latin typeface="+mn-lt"/>
              </a:rPr>
              <a:t>Connecting With Grieving Families</a:t>
            </a:r>
          </a:p>
        </p:txBody>
      </p:sp>
      <p:sp>
        <p:nvSpPr>
          <p:cNvPr id="3" name="Content Placeholder 2"/>
          <p:cNvSpPr>
            <a:spLocks noGrp="1"/>
          </p:cNvSpPr>
          <p:nvPr>
            <p:ph idx="1"/>
          </p:nvPr>
        </p:nvSpPr>
        <p:spPr>
          <a:xfrm>
            <a:off x="562628" y="1325563"/>
            <a:ext cx="6451947" cy="5301685"/>
          </a:xfrm>
        </p:spPr>
        <p:txBody>
          <a:bodyPr>
            <a:normAutofit fontScale="70000" lnSpcReduction="20000"/>
          </a:bodyPr>
          <a:lstStyle/>
          <a:p>
            <a:r>
              <a:rPr lang="en-US" dirty="0"/>
              <a:t>Express condolences on behalf of the school community</a:t>
            </a:r>
          </a:p>
          <a:p>
            <a:endParaRPr lang="en-US" dirty="0"/>
          </a:p>
          <a:p>
            <a:r>
              <a:rPr lang="en-US" dirty="0"/>
              <a:t>Determine what information they wish shared with students and staff </a:t>
            </a:r>
          </a:p>
          <a:p>
            <a:endParaRPr lang="en-US" u="sng" dirty="0"/>
          </a:p>
          <a:p>
            <a:r>
              <a:rPr lang="en-US" dirty="0"/>
              <a:t>Check-in with the family about your efforts to support the child and ask for assistance in identifying what the child knows or does not know about the death </a:t>
            </a:r>
          </a:p>
          <a:p>
            <a:endParaRPr lang="en-US" dirty="0"/>
          </a:p>
          <a:p>
            <a:r>
              <a:rPr lang="en-US" dirty="0"/>
              <a:t>Let the family know the professional resources of the school are available</a:t>
            </a:r>
          </a:p>
          <a:p>
            <a:endParaRPr lang="en-US" dirty="0"/>
          </a:p>
          <a:p>
            <a:r>
              <a:rPr lang="en-US" dirty="0"/>
              <a:t>Offer advice on how to support grieving children</a:t>
            </a:r>
          </a:p>
          <a:p>
            <a:endParaRPr lang="en-US" dirty="0"/>
          </a:p>
          <a:p>
            <a:r>
              <a:rPr lang="en-US" dirty="0"/>
              <a:t>Remind parents of their critical role in supporting their children at this time</a:t>
            </a:r>
          </a:p>
          <a:p>
            <a:endParaRPr lang="en-US" dirty="0"/>
          </a:p>
          <a:p>
            <a:endParaRPr lang="en-US" dirty="0"/>
          </a:p>
          <a:p>
            <a:endParaRPr 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14575" y="1911926"/>
            <a:ext cx="4651561" cy="3479471"/>
          </a:xfrm>
          <a:prstGeom prst="rect">
            <a:avLst/>
          </a:prstGeom>
          <a:effectLst>
            <a:softEdge rad="127000"/>
          </a:effectLst>
        </p:spPr>
      </p:pic>
    </p:spTree>
    <p:extLst>
      <p:ext uri="{BB962C8B-B14F-4D97-AF65-F5344CB8AC3E}">
        <p14:creationId xmlns:p14="http://schemas.microsoft.com/office/powerpoint/2010/main" val="721833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356" y="883376"/>
            <a:ext cx="10955537" cy="6210760"/>
          </a:xfrm>
        </p:spPr>
        <p:txBody>
          <a:bodyPr>
            <a:noAutofit/>
          </a:bodyPr>
          <a:lstStyle/>
          <a:p>
            <a:r>
              <a:rPr lang="en-US" sz="3200" b="1" dirty="0"/>
              <a:t>Assist with transition of the student back to school </a:t>
            </a:r>
          </a:p>
          <a:p>
            <a:endParaRPr lang="en-US" sz="1200" b="1" dirty="0"/>
          </a:p>
          <a:p>
            <a:r>
              <a:rPr lang="en-US" sz="3200" b="1" dirty="0"/>
              <a:t>Seek feedback from parents about their children</a:t>
            </a:r>
          </a:p>
          <a:p>
            <a:endParaRPr lang="en-US" sz="1200" b="1" dirty="0"/>
          </a:p>
          <a:p>
            <a:r>
              <a:rPr lang="en-US" sz="3200" b="1" dirty="0"/>
              <a:t>Offer information about community resources that               may be of help to everyone in the family</a:t>
            </a:r>
          </a:p>
          <a:p>
            <a:endParaRPr lang="en-US" sz="1200" b="1" dirty="0"/>
          </a:p>
          <a:p>
            <a:r>
              <a:rPr lang="en-US" sz="3200" b="1" dirty="0"/>
              <a:t>Identify and anticipate potential challenges</a:t>
            </a:r>
          </a:p>
          <a:p>
            <a:endParaRPr lang="en-US" sz="1200" b="1" dirty="0"/>
          </a:p>
          <a:p>
            <a:r>
              <a:rPr lang="en-US" sz="3200" b="1" dirty="0"/>
              <a:t>Partner with families to support children over time</a:t>
            </a:r>
          </a:p>
          <a:p>
            <a:endParaRPr lang="en-US" sz="1200" b="1" dirty="0"/>
          </a:p>
          <a:p>
            <a:r>
              <a:rPr lang="en-US" sz="3200" b="1" dirty="0"/>
              <a:t>Provide appropriate reassurance and positive feedback</a:t>
            </a:r>
          </a:p>
        </p:txBody>
      </p:sp>
    </p:spTree>
    <p:extLst>
      <p:ext uri="{BB962C8B-B14F-4D97-AF65-F5344CB8AC3E}">
        <p14:creationId xmlns:p14="http://schemas.microsoft.com/office/powerpoint/2010/main" val="2945579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631" y="27245"/>
            <a:ext cx="11822161" cy="1325563"/>
          </a:xfrm>
        </p:spPr>
        <p:txBody>
          <a:bodyPr>
            <a:normAutofit/>
          </a:bodyPr>
          <a:lstStyle/>
          <a:p>
            <a:r>
              <a:rPr lang="en-US" sz="4000" b="1" dirty="0">
                <a:solidFill>
                  <a:srgbClr val="663300"/>
                </a:solidFill>
                <a:latin typeface="+mn-lt"/>
              </a:rPr>
              <a:t>Coordinate School Team Services for the Grieving Child</a:t>
            </a:r>
          </a:p>
        </p:txBody>
      </p:sp>
      <p:graphicFrame>
        <p:nvGraphicFramePr>
          <p:cNvPr id="4" name="Diagram 3"/>
          <p:cNvGraphicFramePr/>
          <p:nvPr>
            <p:extLst>
              <p:ext uri="{D42A27DB-BD31-4B8C-83A1-F6EECF244321}">
                <p14:modId xmlns:p14="http://schemas.microsoft.com/office/powerpoint/2010/main" val="498898286"/>
              </p:ext>
            </p:extLst>
          </p:nvPr>
        </p:nvGraphicFramePr>
        <p:xfrm>
          <a:off x="-1254852" y="1099607"/>
          <a:ext cx="8442542" cy="5577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5978769" y="1212131"/>
            <a:ext cx="5445368" cy="5324535"/>
          </a:xfrm>
          <a:prstGeom prst="rect">
            <a:avLst/>
          </a:prstGeom>
        </p:spPr>
        <p:txBody>
          <a:bodyPr wrap="square">
            <a:spAutoFit/>
          </a:bodyPr>
          <a:lstStyle/>
          <a:p>
            <a:pPr marL="171450" indent="-171450">
              <a:buFont typeface="Arial" panose="020B0604020202020204" pitchFamily="34" charset="0"/>
              <a:buChar char="•"/>
            </a:pPr>
            <a:r>
              <a:rPr lang="en-US" sz="2000" dirty="0"/>
              <a:t>Maintain effective communication with the student and the family</a:t>
            </a:r>
          </a:p>
          <a:p>
            <a:pPr marL="171450" indent="-171450">
              <a:buFont typeface="Arial" panose="020B0604020202020204" pitchFamily="34" charset="0"/>
              <a:buChar char="•"/>
            </a:pPr>
            <a:endParaRPr lang="en-US" sz="2000" dirty="0"/>
          </a:p>
          <a:p>
            <a:pPr marL="171450" indent="-171450">
              <a:buFont typeface="Arial" panose="020B0604020202020204" pitchFamily="34" charset="0"/>
              <a:buChar char="•"/>
            </a:pPr>
            <a:r>
              <a:rPr lang="en-US" sz="2000" dirty="0"/>
              <a:t>Offer information and status updates, answer questions, provide referrals, and support grieving students over time and during periods of transition</a:t>
            </a:r>
          </a:p>
          <a:p>
            <a:pPr marL="171450" indent="-171450">
              <a:buFont typeface="Arial" panose="020B0604020202020204" pitchFamily="34" charset="0"/>
              <a:buChar char="•"/>
            </a:pPr>
            <a:endParaRPr lang="en-US" sz="2000" dirty="0"/>
          </a:p>
          <a:p>
            <a:pPr marL="171450" indent="-171450">
              <a:buFont typeface="Arial" panose="020B0604020202020204" pitchFamily="34" charset="0"/>
              <a:buChar char="•"/>
              <a:defRPr/>
            </a:pPr>
            <a:r>
              <a:rPr lang="en-US" sz="2000" dirty="0"/>
              <a:t>Maintain frequent, effective contact with the student and the family  </a:t>
            </a:r>
          </a:p>
          <a:p>
            <a:pPr marL="171450" indent="-171450">
              <a:buFont typeface="Arial" panose="020B0604020202020204" pitchFamily="34" charset="0"/>
              <a:buChar char="•"/>
              <a:defRPr/>
            </a:pPr>
            <a:endParaRPr lang="en-US" sz="2000" dirty="0"/>
          </a:p>
          <a:p>
            <a:pPr marL="171450" indent="-171450">
              <a:buFont typeface="Arial" panose="020B0604020202020204" pitchFamily="34" charset="0"/>
              <a:buChar char="•"/>
              <a:defRPr/>
            </a:pPr>
            <a:r>
              <a:rPr lang="en-US" sz="2000" dirty="0"/>
              <a:t>Establish one (or a few) primary points of contact for student and family  </a:t>
            </a:r>
          </a:p>
          <a:p>
            <a:pPr marL="171450" indent="-171450">
              <a:buFont typeface="Arial" panose="020B0604020202020204" pitchFamily="34" charset="0"/>
              <a:buChar char="•"/>
              <a:defRPr/>
            </a:pPr>
            <a:endParaRPr lang="en-US" sz="2000" dirty="0"/>
          </a:p>
          <a:p>
            <a:pPr marL="171450" indent="-171450">
              <a:buFont typeface="Arial" panose="020B0604020202020204" pitchFamily="34" charset="0"/>
              <a:buChar char="•"/>
              <a:defRPr/>
            </a:pPr>
            <a:r>
              <a:rPr lang="en-US" sz="2000" dirty="0"/>
              <a:t>Ensure that there is at least one point of contact for every student who has experienced a significant loss   </a:t>
            </a:r>
          </a:p>
        </p:txBody>
      </p:sp>
    </p:spTree>
    <p:extLst>
      <p:ext uri="{BB962C8B-B14F-4D97-AF65-F5344CB8AC3E}">
        <p14:creationId xmlns:p14="http://schemas.microsoft.com/office/powerpoint/2010/main" val="430106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668" y="180109"/>
            <a:ext cx="5975959" cy="1325563"/>
          </a:xfrm>
        </p:spPr>
        <p:txBody>
          <a:bodyPr>
            <a:normAutofit fontScale="90000"/>
          </a:bodyPr>
          <a:lstStyle/>
          <a:p>
            <a:r>
              <a:rPr lang="en-US" b="1" dirty="0">
                <a:solidFill>
                  <a:srgbClr val="663300"/>
                </a:solidFill>
                <a:latin typeface="+mn-lt"/>
              </a:rPr>
              <a:t>Fostering Peer Support -                Equip Students With Skills</a:t>
            </a:r>
          </a:p>
        </p:txBody>
      </p:sp>
      <p:sp>
        <p:nvSpPr>
          <p:cNvPr id="3" name="Rectangle 2"/>
          <p:cNvSpPr/>
          <p:nvPr/>
        </p:nvSpPr>
        <p:spPr>
          <a:xfrm>
            <a:off x="426668" y="1505672"/>
            <a:ext cx="10645475" cy="5078313"/>
          </a:xfrm>
          <a:prstGeom prst="rect">
            <a:avLst/>
          </a:prstGeom>
        </p:spPr>
        <p:txBody>
          <a:bodyPr wrap="square">
            <a:spAutoFit/>
          </a:bodyPr>
          <a:lstStyle/>
          <a:p>
            <a:pPr marL="571500" indent="-571500">
              <a:buFont typeface="Arial" panose="020B0604020202020204" pitchFamily="34" charset="0"/>
              <a:buChar char="•"/>
            </a:pPr>
            <a:r>
              <a:rPr lang="en-US" sz="3600" dirty="0"/>
              <a:t>Provide information</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Give students an opportunity to                                                                                         ask questions</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Provide a safe environment for students to share thoughts and feelings</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Offer concrete advice and practical suggestions</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9878" y="438527"/>
            <a:ext cx="4507993" cy="3378100"/>
          </a:xfrm>
          <a:prstGeom prst="rect">
            <a:avLst/>
          </a:prstGeom>
          <a:effectLst>
            <a:softEdge rad="63500"/>
          </a:effectLst>
        </p:spPr>
      </p:pic>
    </p:spTree>
    <p:extLst>
      <p:ext uri="{BB962C8B-B14F-4D97-AF65-F5344CB8AC3E}">
        <p14:creationId xmlns:p14="http://schemas.microsoft.com/office/powerpoint/2010/main" val="275601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7145" y="0"/>
            <a:ext cx="10515600" cy="1325563"/>
          </a:xfrm>
        </p:spPr>
        <p:txBody>
          <a:bodyPr/>
          <a:lstStyle/>
          <a:p>
            <a:r>
              <a:rPr lang="en-US" b="1" dirty="0">
                <a:solidFill>
                  <a:srgbClr val="663300"/>
                </a:solidFill>
                <a:latin typeface="+mn-lt"/>
              </a:rPr>
              <a:t>Informing Staff About a Death</a:t>
            </a:r>
          </a:p>
        </p:txBody>
      </p:sp>
      <p:sp>
        <p:nvSpPr>
          <p:cNvPr id="3" name="Content Placeholder 2"/>
          <p:cNvSpPr>
            <a:spLocks noGrp="1"/>
          </p:cNvSpPr>
          <p:nvPr>
            <p:ph idx="1"/>
          </p:nvPr>
        </p:nvSpPr>
        <p:spPr>
          <a:xfrm>
            <a:off x="367145" y="1325563"/>
            <a:ext cx="11457709" cy="5671288"/>
          </a:xfrm>
        </p:spPr>
        <p:txBody>
          <a:bodyPr>
            <a:normAutofit/>
          </a:bodyPr>
          <a:lstStyle/>
          <a:p>
            <a:pPr marL="171450" indent="-171450"/>
            <a:r>
              <a:rPr lang="en-US" dirty="0"/>
              <a:t> </a:t>
            </a:r>
            <a:r>
              <a:rPr lang="en-US" sz="3000" b="1" dirty="0"/>
              <a:t>What is known about the death</a:t>
            </a:r>
          </a:p>
          <a:p>
            <a:pPr marL="171450" indent="-171450"/>
            <a:endParaRPr lang="en-US" sz="3000" b="1" dirty="0"/>
          </a:p>
          <a:p>
            <a:pPr marL="171450" indent="-171450">
              <a:lnSpc>
                <a:spcPct val="100000"/>
              </a:lnSpc>
              <a:spcBef>
                <a:spcPts val="0"/>
              </a:spcBef>
              <a:defRPr/>
            </a:pPr>
            <a:r>
              <a:rPr lang="en-US" sz="3000" b="1" dirty="0"/>
              <a:t> How to discuss the event with students </a:t>
            </a:r>
          </a:p>
          <a:p>
            <a:pPr marL="171450" indent="-171450">
              <a:lnSpc>
                <a:spcPct val="100000"/>
              </a:lnSpc>
              <a:spcBef>
                <a:spcPts val="0"/>
              </a:spcBef>
              <a:defRPr/>
            </a:pPr>
            <a:endParaRPr lang="en-US" sz="3000" b="1" dirty="0"/>
          </a:p>
          <a:p>
            <a:pPr marL="171450" indent="-171450"/>
            <a:r>
              <a:rPr lang="en-US" sz="3000" b="1" dirty="0"/>
              <a:t> What supportive services will be available for students and staff</a:t>
            </a:r>
          </a:p>
          <a:p>
            <a:pPr marL="0" indent="0">
              <a:buNone/>
            </a:pPr>
            <a:endParaRPr lang="en-US" sz="3000" b="1" dirty="0"/>
          </a:p>
          <a:p>
            <a:pPr marL="171450" indent="-171450"/>
            <a:r>
              <a:rPr lang="en-US" sz="3000" b="1" dirty="0"/>
              <a:t> Any changes in the school’s schedule for the day </a:t>
            </a:r>
          </a:p>
          <a:p>
            <a:pPr marL="171450" indent="-171450"/>
            <a:endParaRPr lang="en-US" sz="3000" b="1" dirty="0"/>
          </a:p>
          <a:p>
            <a:pPr marL="171450" indent="-171450"/>
            <a:r>
              <a:rPr lang="en-US" sz="3000" b="1" dirty="0"/>
              <a:t> Copies of communications that will be sent to parents and guardians  </a:t>
            </a:r>
          </a:p>
          <a:p>
            <a:endParaRPr lang="en-US" dirty="0"/>
          </a:p>
          <a:p>
            <a:pPr marL="0" indent="0">
              <a:buNone/>
            </a:pPr>
            <a:r>
              <a:rPr lang="en-US" dirty="0"/>
              <a:t> </a:t>
            </a:r>
          </a:p>
        </p:txBody>
      </p:sp>
    </p:spTree>
    <p:extLst>
      <p:ext uri="{BB962C8B-B14F-4D97-AF65-F5344CB8AC3E}">
        <p14:creationId xmlns:p14="http://schemas.microsoft.com/office/powerpoint/2010/main" val="1851234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8" y="0"/>
            <a:ext cx="10515600" cy="1325563"/>
          </a:xfrm>
        </p:spPr>
        <p:txBody>
          <a:bodyPr/>
          <a:lstStyle/>
          <a:p>
            <a:r>
              <a:rPr lang="en-US" b="1" dirty="0">
                <a:solidFill>
                  <a:srgbClr val="663300"/>
                </a:solidFill>
                <a:latin typeface="+mn-lt"/>
              </a:rPr>
              <a:t>Informing Students About a Death</a:t>
            </a:r>
            <a:endParaRPr lang="en-US" b="1" dirty="0">
              <a:latin typeface="+mn-lt"/>
            </a:endParaRPr>
          </a:p>
        </p:txBody>
      </p:sp>
      <p:sp>
        <p:nvSpPr>
          <p:cNvPr id="3" name="Content Placeholder 2"/>
          <p:cNvSpPr>
            <a:spLocks noGrp="1"/>
          </p:cNvSpPr>
          <p:nvPr>
            <p:ph idx="1"/>
          </p:nvPr>
        </p:nvSpPr>
        <p:spPr>
          <a:xfrm>
            <a:off x="838198" y="1580108"/>
            <a:ext cx="10752117" cy="4351338"/>
          </a:xfrm>
        </p:spPr>
        <p:txBody>
          <a:bodyPr/>
          <a:lstStyle/>
          <a:p>
            <a:r>
              <a:rPr lang="en-US" b="1" dirty="0"/>
              <a:t>At the same time, as soon as possible after the start of the school day</a:t>
            </a:r>
          </a:p>
          <a:p>
            <a:endParaRPr lang="en-US" b="1" dirty="0"/>
          </a:p>
          <a:p>
            <a:r>
              <a:rPr lang="en-US" b="1" dirty="0"/>
              <a:t>By someone familiar to the students  </a:t>
            </a:r>
          </a:p>
          <a:p>
            <a:endParaRPr lang="en-US" b="1" dirty="0"/>
          </a:p>
          <a:p>
            <a:r>
              <a:rPr lang="en-US" b="1" dirty="0"/>
              <a:t>In person, in small, naturally occurring groups such as homerooms or classrooms</a:t>
            </a:r>
          </a:p>
          <a:p>
            <a:endParaRPr lang="en-US" b="1" dirty="0"/>
          </a:p>
          <a:p>
            <a:r>
              <a:rPr lang="en-US" b="1" dirty="0"/>
              <a:t> In a setting and at a time where immediate support is available  </a:t>
            </a:r>
          </a:p>
        </p:txBody>
      </p:sp>
    </p:spTree>
    <p:extLst>
      <p:ext uri="{BB962C8B-B14F-4D97-AF65-F5344CB8AC3E}">
        <p14:creationId xmlns:p14="http://schemas.microsoft.com/office/powerpoint/2010/main" val="3360692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Theme">
  <a:themeElements>
    <a:clrScheme name="Custom 23">
      <a:dk1>
        <a:srgbClr val="99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2519</TotalTime>
  <Words>6873</Words>
  <Application>Microsoft Office PowerPoint</Application>
  <PresentationFormat>Widescreen</PresentationFormat>
  <Paragraphs>531</Paragraphs>
  <Slides>25</Slides>
  <Notes>25</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25</vt:i4>
      </vt:variant>
    </vt:vector>
  </HeadingPairs>
  <TitlesOfParts>
    <vt:vector size="38" baseType="lpstr">
      <vt:lpstr>ＭＳ Ｐゴシック</vt:lpstr>
      <vt:lpstr>Aharoni</vt:lpstr>
      <vt:lpstr>Arial</vt:lpstr>
      <vt:lpstr>Calibri</vt:lpstr>
      <vt:lpstr>Calibri Light</vt:lpstr>
      <vt:lpstr>Franklin Gothic Book</vt:lpstr>
      <vt:lpstr>Franklin Gothic Medium</vt:lpstr>
      <vt:lpstr>Garamond</vt:lpstr>
      <vt:lpstr>Segoe Print</vt:lpstr>
      <vt:lpstr>Office Theme</vt:lpstr>
      <vt:lpstr>1_Office Theme</vt:lpstr>
      <vt:lpstr>2_Office Theme</vt:lpstr>
      <vt:lpstr>9_Office Theme</vt:lpstr>
      <vt:lpstr>Supporting Grieving Students in Schools:  Training Module - 3</vt:lpstr>
      <vt:lpstr>Practical Considerations</vt:lpstr>
      <vt:lpstr>Providing Advice on Funeral Attendance for Families</vt:lpstr>
      <vt:lpstr>Connecting With Grieving Families</vt:lpstr>
      <vt:lpstr>PowerPoint Presentation</vt:lpstr>
      <vt:lpstr>Coordinate School Team Services for the Grieving Child</vt:lpstr>
      <vt:lpstr>Fostering Peer Support -                Equip Students With Skills</vt:lpstr>
      <vt:lpstr>Informing Staff About a Death</vt:lpstr>
      <vt:lpstr>Informing Students About a Death</vt:lpstr>
      <vt:lpstr>Prepare for a Crisis</vt:lpstr>
      <vt:lpstr>Use of Social Media by Schools Following a Death  </vt:lpstr>
      <vt:lpstr>Suicide</vt:lpstr>
      <vt:lpstr>Setting Goals for School Staff following a Suicide </vt:lpstr>
      <vt:lpstr>Responding When a Teacher or Other                      Staff Member Dies</vt:lpstr>
      <vt:lpstr>Providing Support through Memorials &amp; Commemorative Activities  </vt:lpstr>
      <vt:lpstr>School-Sponsored Memorial &amp; Commemorative Activities  </vt:lpstr>
      <vt:lpstr>PowerPoint Presentation</vt:lpstr>
      <vt:lpstr>Professional  Self-Care Focus</vt:lpstr>
      <vt:lpstr>Possible Grief Triggers  for School Staff </vt:lpstr>
      <vt:lpstr>Professional Self-Care in Schools</vt:lpstr>
      <vt:lpstr>This presentation was developed by…</vt:lpstr>
      <vt:lpstr>For further information about NCSCB visit us, call us, like us, share us:  </vt:lpstr>
      <vt:lpstr>PowerPoint Presentation</vt:lpstr>
      <vt:lpstr>* Six topic sections contain     2 - 4 video modules with each               video accompanied by downloadable handouts that summarize the major points covered.    * Links to additional resources for schools and families      </vt:lpstr>
      <vt:lpstr>www.achildingrief.com</vt:lpstr>
    </vt:vector>
  </TitlesOfParts>
  <Company>Long Island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Grieving Students in Schools</dc:title>
  <dc:creator>Thomas Demaria</dc:creator>
  <cp:lastModifiedBy>Eric Reese</cp:lastModifiedBy>
  <cp:revision>303</cp:revision>
  <dcterms:created xsi:type="dcterms:W3CDTF">2015-05-30T15:42:06Z</dcterms:created>
  <dcterms:modified xsi:type="dcterms:W3CDTF">2019-08-06T18:24:39Z</dcterms:modified>
  <cp:contentStatus/>
</cp:coreProperties>
</file>